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9" r:id="rId13"/>
    <p:sldId id="271" r:id="rId14"/>
    <p:sldId id="273" r:id="rId15"/>
    <p:sldId id="274" r:id="rId16"/>
    <p:sldId id="275" r:id="rId17"/>
    <p:sldId id="276" r:id="rId18"/>
    <p:sldId id="277" r:id="rId19"/>
    <p:sldId id="278" r:id="rId2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3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8E92EB44-CC0F-4296-8350-E49E5A48CDF9}" type="datetimeFigureOut">
              <a:rPr lang="es-ES"/>
              <a:pPr>
                <a:defRPr/>
              </a:pPr>
              <a:t>10/05/2010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A19F488-930E-4AA0-BC3D-4A9A1114E2C8}"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F8D7CCA7-1ED8-4B21-A8C7-D20BC76891E8}" type="datetimeFigureOut">
              <a:rPr lang="es-ES"/>
              <a:pPr>
                <a:defRPr/>
              </a:pPr>
              <a:t>10/05/2010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2E35CDD-F3F2-4D3D-9718-729D08BFD302}"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07E5B2EF-2E35-4746-A101-1EA5BE3B0986}" type="datetimeFigureOut">
              <a:rPr lang="es-ES"/>
              <a:pPr>
                <a:defRPr/>
              </a:pPr>
              <a:t>10/05/2010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DD5B6D9-FC7E-4D8F-A6C6-736D1366C7E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880C73F1-F2DF-4AFA-9595-F79B8D8BD440}" type="datetimeFigureOut">
              <a:rPr lang="es-ES"/>
              <a:pPr>
                <a:defRPr/>
              </a:pPr>
              <a:t>10/05/2010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3BCA8B74-B8C3-4227-8AFF-0122281D7940}"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9F716BB4-003C-49D4-8190-795949644F2E}" type="datetimeFigureOut">
              <a:rPr lang="es-ES"/>
              <a:pPr>
                <a:defRPr/>
              </a:pPr>
              <a:t>10/05/2010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141F144-DBCD-4DF1-A77C-F79268CC53B0}"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9FBA420E-D767-4843-B7F9-D0C4CCF62D07}" type="datetimeFigureOut">
              <a:rPr lang="es-ES"/>
              <a:pPr>
                <a:defRPr/>
              </a:pPr>
              <a:t>10/05/2010</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DF88EF6E-4501-4DE1-B35A-9FC0DDE2135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595FC933-3838-4011-BE4C-01F332BC8C31}" type="datetimeFigureOut">
              <a:rPr lang="es-ES"/>
              <a:pPr>
                <a:defRPr/>
              </a:pPr>
              <a:t>10/05/2010</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CB6DE2EA-4602-464B-AE67-5F23BE5A4D5C}"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0BA6E125-DE19-4400-9A10-1E1614D7438B}" type="datetimeFigureOut">
              <a:rPr lang="es-ES"/>
              <a:pPr>
                <a:defRPr/>
              </a:pPr>
              <a:t>10/05/2010</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7613FADD-2028-4DB8-BC86-27531DA9C19D}"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7E9624A6-EE8E-4159-A215-D8625B2857E7}" type="datetimeFigureOut">
              <a:rPr lang="es-ES"/>
              <a:pPr>
                <a:defRPr/>
              </a:pPr>
              <a:t>10/05/2010</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84FB43AE-1441-4915-BEFA-7A153FA6C7F9}"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ADFC34CC-ACE1-49CB-B180-B29AFE0660AB}" type="datetimeFigureOut">
              <a:rPr lang="es-ES"/>
              <a:pPr>
                <a:defRPr/>
              </a:pPr>
              <a:t>10/05/2010</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055B051C-6FDA-419A-B44B-357CDB0CE086}"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7FE0A4C7-B894-45CD-A9A7-BB3A9ABB7DB3}" type="datetimeFigureOut">
              <a:rPr lang="es-ES"/>
              <a:pPr>
                <a:defRPr/>
              </a:pPr>
              <a:t>10/05/2010</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AF666172-FF77-472A-9D69-76695D924FE3}"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CEC6F1F-792A-48A1-8113-8AAFC56AD4D7}" type="datetimeFigureOut">
              <a:rPr lang="es-ES"/>
              <a:pPr>
                <a:defRPr/>
              </a:pPr>
              <a:t>10/05/2010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4B97C1D-984B-4822-B080-9793CF67159F}"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upload.wikimedia.org/wikipedia/commons/8/84/Wind_2006andprediction_en.png"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hyperlink" Target="mailto:carlos.sandoval@eectron.com" TargetMode="Externa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www.eectron.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2"/>
          <p:cNvPicPr>
            <a:picLocks noChangeAspect="1" noChangeArrowheads="1"/>
          </p:cNvPicPr>
          <p:nvPr/>
        </p:nvPicPr>
        <p:blipFill>
          <a:blip r:embed="rId2" cstate="print"/>
          <a:srcRect/>
          <a:stretch>
            <a:fillRect/>
          </a:stretch>
        </p:blipFill>
        <p:spPr bwMode="auto">
          <a:xfrm>
            <a:off x="642910" y="285728"/>
            <a:ext cx="4768852" cy="2317289"/>
          </a:xfrm>
          <a:prstGeom prst="rect">
            <a:avLst/>
          </a:prstGeom>
          <a:noFill/>
          <a:ln w="9525">
            <a:noFill/>
            <a:miter lim="800000"/>
            <a:headEnd/>
            <a:tailEnd/>
          </a:ln>
        </p:spPr>
      </p:pic>
      <p:pic>
        <p:nvPicPr>
          <p:cNvPr id="2053" name="Picture 5" descr="http://elportaldeelalgar.files.wordpress.com/2009/04/bandera-mexico.jpg"/>
          <p:cNvPicPr>
            <a:picLocks noChangeAspect="1" noChangeArrowheads="1"/>
          </p:cNvPicPr>
          <p:nvPr/>
        </p:nvPicPr>
        <p:blipFill>
          <a:blip r:embed="rId3" cstate="print"/>
          <a:srcRect/>
          <a:stretch>
            <a:fillRect/>
          </a:stretch>
        </p:blipFill>
        <p:spPr bwMode="auto">
          <a:xfrm>
            <a:off x="2143108" y="2643182"/>
            <a:ext cx="4712402" cy="335758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
        <p:nvSpPr>
          <p:cNvPr id="12292" name="6 CuadroTexto"/>
          <p:cNvSpPr txBox="1">
            <a:spLocks noChangeArrowheads="1"/>
          </p:cNvSpPr>
          <p:nvPr/>
        </p:nvSpPr>
        <p:spPr bwMode="auto">
          <a:xfrm>
            <a:off x="428625" y="1428750"/>
            <a:ext cx="8215313" cy="3970338"/>
          </a:xfrm>
          <a:prstGeom prst="rect">
            <a:avLst/>
          </a:prstGeom>
          <a:noFill/>
          <a:ln w="9525">
            <a:noFill/>
            <a:miter lim="800000"/>
            <a:headEnd/>
            <a:tailEnd/>
          </a:ln>
        </p:spPr>
        <p:txBody>
          <a:bodyPr>
            <a:spAutoFit/>
          </a:bodyPr>
          <a:lstStyle/>
          <a:p>
            <a:r>
              <a:rPr lang="es-ES" b="1">
                <a:latin typeface="Calibri" pitchFamily="34" charset="0"/>
              </a:rPr>
              <a:t>METAS Y OBJETIVOS ALCANZADOS</a:t>
            </a:r>
          </a:p>
          <a:p>
            <a:endParaRPr lang="es-ES">
              <a:latin typeface="Calibri" pitchFamily="34" charset="0"/>
            </a:endParaRPr>
          </a:p>
          <a:p>
            <a:r>
              <a:rPr lang="es-ES">
                <a:latin typeface="Calibri" pitchFamily="34" charset="0"/>
              </a:rPr>
              <a:t>El Objetivo principal del proyecto fue la elaboración de una estrategia de desarrollo sustentable para la región del Istmo de Tehuantepec, tomando como elemento de partida a su abundante recurso eólico y su plan de implementación actual a gran escala, siendo necesario un plan industrial y de infraestructura de soporte local. La estrategia se denominó “Programa para el Desarrollo Sustentable del Istmo de Tehuantepec” y su objetivo general es promover la creación de servicios y provisión de bienes locales, tanto públicos como privados, que soporten la instalación de 29,000 MW eólicos al sur del Istmo de Tehuantepec, en un horizonte de 20 años, impulsando la creación y mantenimiento de la infraestructura, así como la mejoría en los servicios de educación, ciencia, tecnología y salud, atrayendo consigo cadenas de proveedores industriales que impacten directamente al Estado de Oaxaca, e indirectamente e Norte y Centro América.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5 CuadroTexto"/>
          <p:cNvSpPr txBox="1">
            <a:spLocks noChangeArrowheads="1"/>
          </p:cNvSpPr>
          <p:nvPr/>
        </p:nvSpPr>
        <p:spPr bwMode="auto">
          <a:xfrm>
            <a:off x="428596" y="1571612"/>
            <a:ext cx="8286750" cy="4278312"/>
          </a:xfrm>
          <a:prstGeom prst="rect">
            <a:avLst/>
          </a:prstGeom>
          <a:noFill/>
          <a:ln w="9525">
            <a:noFill/>
            <a:miter lim="800000"/>
            <a:headEnd/>
            <a:tailEnd/>
          </a:ln>
        </p:spPr>
        <p:txBody>
          <a:bodyPr>
            <a:spAutoFit/>
          </a:bodyPr>
          <a:lstStyle/>
          <a:p>
            <a:r>
              <a:rPr lang="es-ES" sz="1600" dirty="0">
                <a:latin typeface="Calibri" pitchFamily="34" charset="0"/>
              </a:rPr>
              <a:t>El objetivo específico de la estrategia es el planteamiento de las Líneas de acción para:</a:t>
            </a:r>
          </a:p>
          <a:p>
            <a:pPr>
              <a:buFont typeface="Arial" charset="0"/>
              <a:buChar char="•"/>
            </a:pPr>
            <a:r>
              <a:rPr lang="es-ES" sz="1600" dirty="0">
                <a:latin typeface="Calibri" pitchFamily="34" charset="0"/>
              </a:rPr>
              <a:t> Crear las condiciones en infraestructura urbana, aeropuertos, carreteras, puertos, ferrocarriles, parques industriales, parque de bases tecnológicas y otros.</a:t>
            </a:r>
          </a:p>
          <a:p>
            <a:pPr>
              <a:buFont typeface="Arial" charset="0"/>
              <a:buChar char="•"/>
            </a:pPr>
            <a:r>
              <a:rPr lang="es-ES" sz="1600" dirty="0">
                <a:latin typeface="Calibri" pitchFamily="34" charset="0"/>
              </a:rPr>
              <a:t> Implementar los proyectos que garanticen las energías de respaldo: Hidráulica, solar, biocombustibles, hidrocarburos, gas natural y otras.</a:t>
            </a:r>
          </a:p>
          <a:p>
            <a:pPr>
              <a:buFont typeface="Arial" charset="0"/>
              <a:buChar char="•"/>
            </a:pPr>
            <a:r>
              <a:rPr lang="es-ES" sz="1600" dirty="0">
                <a:latin typeface="Calibri" pitchFamily="34" charset="0"/>
              </a:rPr>
              <a:t> Fomentar el desarrollo el desarrollo de la educación, la ciencia y la tecnología, con el objetivo de garantizar la formación de los recursos humanos y el bienestar social.</a:t>
            </a:r>
          </a:p>
          <a:p>
            <a:pPr>
              <a:buFont typeface="Arial" charset="0"/>
              <a:buChar char="•"/>
            </a:pPr>
            <a:r>
              <a:rPr lang="es-ES" sz="1600" dirty="0">
                <a:latin typeface="Calibri" pitchFamily="34" charset="0"/>
              </a:rPr>
              <a:t> Creación de un tejido de empresas de base tecnológica que permitan la innovación, mantenimiento, operación y desarrollo de la infraestructura.</a:t>
            </a:r>
          </a:p>
          <a:p>
            <a:pPr>
              <a:buFont typeface="Arial" charset="0"/>
              <a:buChar char="•"/>
            </a:pPr>
            <a:r>
              <a:rPr lang="es-ES" sz="1600" dirty="0">
                <a:latin typeface="Calibri" pitchFamily="34" charset="0"/>
              </a:rPr>
              <a:t> Impulsar el desarrollo de la industria turística y servicios de la zona del Istmo.</a:t>
            </a:r>
          </a:p>
          <a:p>
            <a:endParaRPr lang="es-ES" sz="1600" dirty="0">
              <a:latin typeface="Calibri" pitchFamily="34" charset="0"/>
            </a:endParaRPr>
          </a:p>
          <a:p>
            <a:r>
              <a:rPr lang="es-ES" sz="1600" dirty="0">
                <a:latin typeface="Calibri" pitchFamily="34" charset="0"/>
              </a:rPr>
              <a:t>Para cada uno de los incisos anteriores se creó un plan individual con líneas de acción particularizadas y un cronograma específico. El objetivo fue alcanzado y el Gobierno del Estado cuenta con una herramienta de planeación estratégica para el Istmo de Tehuantepec, tomando como eje fundamental la preparación de recursos humanos y la creación de una industria eólica local, mediante la aplicación posterior de métodos de innovación tecnológica y reingeniería empresarial.</a:t>
            </a:r>
          </a:p>
        </p:txBody>
      </p:sp>
      <p:pic>
        <p:nvPicPr>
          <p:cNvPr id="5"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graphicFrame>
        <p:nvGraphicFramePr>
          <p:cNvPr id="7" name="6 Tabla"/>
          <p:cNvGraphicFramePr>
            <a:graphicFrameLocks noGrp="1"/>
          </p:cNvGraphicFramePr>
          <p:nvPr/>
        </p:nvGraphicFramePr>
        <p:xfrm>
          <a:off x="1928813" y="857250"/>
          <a:ext cx="5054386" cy="4534031"/>
        </p:xfrm>
        <a:graphic>
          <a:graphicData uri="http://schemas.openxmlformats.org/drawingml/2006/table">
            <a:tbl>
              <a:tblPr/>
              <a:tblGrid>
                <a:gridCol w="1764374"/>
                <a:gridCol w="363788"/>
                <a:gridCol w="975408"/>
                <a:gridCol w="975408"/>
                <a:gridCol w="975408"/>
              </a:tblGrid>
              <a:tr h="116328">
                <a:tc>
                  <a:txBody>
                    <a:bodyPr/>
                    <a:lstStyle/>
                    <a:p>
                      <a:pPr algn="l" fontAlgn="b"/>
                      <a:endParaRPr lang="es-ES" sz="800" b="0" i="0" u="none" strike="noStrike" dirty="0">
                        <a:solidFill>
                          <a:srgbClr val="000000"/>
                        </a:solidFill>
                        <a:latin typeface="Calibri"/>
                      </a:endParaRPr>
                    </a:p>
                  </a:txBody>
                  <a:tcPr marL="0" marR="0" marT="0" marB="0">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r>
              <a:tr h="116328">
                <a:tc>
                  <a:txBody>
                    <a:bodyPr/>
                    <a:lstStyle/>
                    <a:p>
                      <a:pPr algn="l" fontAlgn="b"/>
                      <a:endParaRPr lang="es-ES" sz="8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r>
              <a:tr h="116328">
                <a:tc>
                  <a:txBody>
                    <a:bodyPr/>
                    <a:lstStyle/>
                    <a:p>
                      <a:pPr algn="l" fontAlgn="b"/>
                      <a:endParaRPr lang="es-ES" sz="8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r>
              <a:tr h="255922">
                <a:tc>
                  <a:txBody>
                    <a:bodyPr/>
                    <a:lstStyle/>
                    <a:p>
                      <a:pPr algn="l" fontAlgn="b"/>
                      <a:endParaRPr lang="es-ES" sz="600" b="1" i="0" u="none" strike="noStrike" dirty="0">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1" i="0" u="none" strike="noStrike">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1" i="0" u="none" strike="noStrike">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1" i="0" u="none" strike="noStrike">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1" i="0" u="none" strike="noStrike">
                        <a:solidFill>
                          <a:srgbClr val="000000"/>
                        </a:solidFill>
                        <a:latin typeface="Verdana"/>
                      </a:endParaRPr>
                    </a:p>
                  </a:txBody>
                  <a:tcPr marL="0" marR="0" marT="0" marB="0" anchor="b">
                    <a:lnL>
                      <a:noFill/>
                    </a:lnL>
                    <a:lnR>
                      <a:noFill/>
                    </a:lnR>
                    <a:lnT>
                      <a:noFill/>
                    </a:lnT>
                    <a:lnB>
                      <a:noFill/>
                    </a:lnB>
                  </a:tcPr>
                </a:tc>
              </a:tr>
              <a:tr h="116328">
                <a:tc>
                  <a:txBody>
                    <a:bodyPr/>
                    <a:lstStyle/>
                    <a:p>
                      <a:pPr algn="l" fontAlgn="b"/>
                      <a:endParaRPr lang="es-ES" sz="600" b="0" i="0" u="none" strike="noStrike" dirty="0">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0" i="0" u="none" strike="noStrike">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0" i="0" u="none" strike="noStrike">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0" i="0" u="none" strike="noStrike">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0" i="0" u="none" strike="noStrike">
                        <a:solidFill>
                          <a:srgbClr val="000000"/>
                        </a:solidFill>
                        <a:latin typeface="Verdana"/>
                      </a:endParaRPr>
                    </a:p>
                  </a:txBody>
                  <a:tcPr marL="0" marR="0" marT="0" marB="0" anchor="b">
                    <a:lnL>
                      <a:noFill/>
                    </a:lnL>
                    <a:lnR>
                      <a:noFill/>
                    </a:lnR>
                    <a:lnT>
                      <a:noFill/>
                    </a:lnT>
                    <a:lnB>
                      <a:noFill/>
                    </a:lnB>
                  </a:tcPr>
                </a:tc>
              </a:tr>
              <a:tr h="162859">
                <a:tc gridSpan="3">
                  <a:txBody>
                    <a:bodyPr/>
                    <a:lstStyle/>
                    <a:p>
                      <a:pPr algn="l" fontAlgn="b"/>
                      <a:r>
                        <a:rPr lang="es-ES" sz="1400" b="1" i="0" u="none" strike="noStrike" dirty="0">
                          <a:solidFill>
                            <a:srgbClr val="000000"/>
                          </a:solidFill>
                          <a:latin typeface="Calibri" pitchFamily="34" charset="0"/>
                          <a:cs typeface="Calibri" pitchFamily="34" charset="0"/>
                        </a:rPr>
                        <a:t>SISTEMA DE INFORMACION ENERGETICA</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fontAlgn="b"/>
                      <a:endParaRPr lang="es-ES" sz="600" b="0" i="0" u="none" strike="noStrike">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0" i="0" u="none" strike="noStrike">
                        <a:solidFill>
                          <a:srgbClr val="000000"/>
                        </a:solidFill>
                        <a:latin typeface="Verdana"/>
                      </a:endParaRPr>
                    </a:p>
                  </a:txBody>
                  <a:tcPr marL="0" marR="0" marT="0" marB="0" anchor="b">
                    <a:lnL>
                      <a:noFill/>
                    </a:lnL>
                    <a:lnR>
                      <a:noFill/>
                    </a:lnR>
                    <a:lnT>
                      <a:noFill/>
                    </a:lnT>
                    <a:lnB>
                      <a:noFill/>
                    </a:lnB>
                  </a:tcPr>
                </a:tc>
              </a:tr>
              <a:tr h="162859">
                <a:tc>
                  <a:txBody>
                    <a:bodyPr/>
                    <a:lstStyle/>
                    <a:p>
                      <a:pPr algn="l" fontAlgn="b"/>
                      <a:r>
                        <a:rPr lang="es-ES" sz="1400" b="1" i="0" u="none" strike="noStrike" dirty="0">
                          <a:solidFill>
                            <a:srgbClr val="000000"/>
                          </a:solidFill>
                          <a:latin typeface="Calibri" pitchFamily="34" charset="0"/>
                          <a:cs typeface="Calibri" pitchFamily="34" charset="0"/>
                        </a:rPr>
                        <a:t>SECTOR ELECTRICO</a:t>
                      </a:r>
                    </a:p>
                  </a:txBody>
                  <a:tcPr marL="0" marR="0" marT="0" marB="0" anchor="b">
                    <a:lnL>
                      <a:noFill/>
                    </a:lnL>
                    <a:lnR>
                      <a:noFill/>
                    </a:lnR>
                    <a:lnT>
                      <a:noFill/>
                    </a:lnT>
                    <a:lnB>
                      <a:noFill/>
                    </a:lnB>
                  </a:tcPr>
                </a:tc>
                <a:tc>
                  <a:txBody>
                    <a:bodyPr/>
                    <a:lstStyle/>
                    <a:p>
                      <a:pPr algn="l" fontAlgn="b"/>
                      <a:endParaRPr lang="es-ES" sz="600" b="0" i="0" u="none" strike="noStrike">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0" i="0" u="none" strike="noStrike">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0" i="0" u="none" strike="noStrike">
                        <a:solidFill>
                          <a:srgbClr val="000000"/>
                        </a:solidFill>
                        <a:latin typeface="Verdana"/>
                      </a:endParaRPr>
                    </a:p>
                  </a:txBody>
                  <a:tcPr marL="0" marR="0" marT="0" marB="0" anchor="b">
                    <a:lnL>
                      <a:noFill/>
                    </a:lnL>
                    <a:lnR>
                      <a:noFill/>
                    </a:lnR>
                    <a:lnT>
                      <a:noFill/>
                    </a:lnT>
                    <a:lnB>
                      <a:noFill/>
                    </a:lnB>
                  </a:tcPr>
                </a:tc>
                <a:tc>
                  <a:txBody>
                    <a:bodyPr/>
                    <a:lstStyle/>
                    <a:p>
                      <a:pPr algn="l" fontAlgn="b"/>
                      <a:endParaRPr lang="es-ES" sz="600" b="0" i="0" u="none" strike="noStrike">
                        <a:solidFill>
                          <a:srgbClr val="000000"/>
                        </a:solidFill>
                        <a:latin typeface="Verdana"/>
                      </a:endParaRPr>
                    </a:p>
                  </a:txBody>
                  <a:tcPr marL="0" marR="0" marT="0" marB="0" anchor="b">
                    <a:lnL>
                      <a:noFill/>
                    </a:lnL>
                    <a:lnR>
                      <a:noFill/>
                    </a:lnR>
                    <a:lnT>
                      <a:noFill/>
                    </a:lnT>
                    <a:lnB>
                      <a:noFill/>
                    </a:lnB>
                  </a:tcPr>
                </a:tc>
              </a:tr>
              <a:tr h="162859">
                <a:tc gridSpan="3">
                  <a:txBody>
                    <a:bodyPr/>
                    <a:lstStyle/>
                    <a:p>
                      <a:pPr algn="l" fontAlgn="b"/>
                      <a:r>
                        <a:rPr lang="es-ES" sz="1400" b="1" i="0" u="none" strike="noStrike" dirty="0">
                          <a:solidFill>
                            <a:srgbClr val="000000"/>
                          </a:solidFill>
                          <a:latin typeface="Calibri" pitchFamily="34" charset="0"/>
                          <a:cs typeface="Calibri" pitchFamily="34" charset="0"/>
                        </a:rPr>
                        <a:t>GENERACION BRUTA POR PROCESO</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r>
              <a:tr h="151227">
                <a:tc>
                  <a:txBody>
                    <a:bodyPr/>
                    <a:lstStyle/>
                    <a:p>
                      <a:pPr algn="l" fontAlgn="b"/>
                      <a:endParaRPr lang="es-ES" sz="1400" b="1" i="0" u="none" strike="noStrike" dirty="0">
                        <a:solidFill>
                          <a:srgbClr val="000000"/>
                        </a:solidFill>
                        <a:latin typeface="Calibri" pitchFamily="34" charset="0"/>
                        <a:cs typeface="Calibri" pitchFamily="34" charset="0"/>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r>
              <a:tr h="151227">
                <a:tc>
                  <a:txBody>
                    <a:bodyPr/>
                    <a:lstStyle/>
                    <a:p>
                      <a:pPr algn="l" fontAlgn="b"/>
                      <a:r>
                        <a:rPr lang="es-ES" sz="1400" b="0" i="0" u="none" strike="noStrike" dirty="0">
                          <a:solidFill>
                            <a:srgbClr val="000000"/>
                          </a:solidFill>
                          <a:latin typeface="Calibri" pitchFamily="34" charset="0"/>
                          <a:cs typeface="Calibri" pitchFamily="34" charset="0"/>
                        </a:rPr>
                        <a:t>(mega watts-hora)</a:t>
                      </a: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s-ES" sz="800" b="0" i="0" u="none" strike="noStrike">
                        <a:solidFill>
                          <a:srgbClr val="000000"/>
                        </a:solidFill>
                        <a:latin typeface="Calibri"/>
                      </a:endParaRPr>
                    </a:p>
                  </a:txBody>
                  <a:tcPr marL="0" marR="0" marT="0" marB="0" anchor="b">
                    <a:lnL>
                      <a:noFill/>
                    </a:lnL>
                    <a:lnR>
                      <a:noFill/>
                    </a:lnR>
                    <a:lnT>
                      <a:noFill/>
                    </a:lnT>
                    <a:lnB>
                      <a:noFill/>
                    </a:lnB>
                  </a:tcPr>
                </a:tc>
              </a:tr>
              <a:tr h="290821">
                <a:tc>
                  <a:txBody>
                    <a:bodyPr/>
                    <a:lstStyle/>
                    <a:p>
                      <a:pPr algn="l" fontAlgn="t"/>
                      <a:r>
                        <a:rPr lang="es-ES" sz="1400" b="1" i="0" u="none" strike="noStrike" dirty="0">
                          <a:solidFill>
                            <a:srgbClr val="000000"/>
                          </a:solidFill>
                          <a:latin typeface="Calibri" pitchFamily="34" charset="0"/>
                          <a:cs typeface="Calibri" pitchFamily="34" charset="0"/>
                        </a:rPr>
                        <a:t> </a:t>
                      </a:r>
                    </a:p>
                  </a:txBody>
                  <a:tcPr marL="0" marR="0" marT="0" marB="0">
                    <a:lnL>
                      <a:noFill/>
                    </a:lnL>
                    <a:lnR>
                      <a:noFill/>
                    </a:lnR>
                    <a:lnT>
                      <a:noFill/>
                    </a:lnT>
                    <a:lnB>
                      <a:noFill/>
                    </a:lnB>
                    <a:solidFill>
                      <a:srgbClr val="FFFFFF"/>
                    </a:solidFill>
                  </a:tcPr>
                </a:tc>
                <a:tc>
                  <a:txBody>
                    <a:bodyPr/>
                    <a:lstStyle/>
                    <a:p>
                      <a:pPr algn="l" fontAlgn="t"/>
                      <a:r>
                        <a:rPr lang="es-ES" sz="1000" b="1" i="0" u="none" strike="noStrike">
                          <a:solidFill>
                            <a:srgbClr val="000000"/>
                          </a:solidFill>
                          <a:latin typeface="Calibri"/>
                        </a:rPr>
                        <a:t> </a:t>
                      </a:r>
                    </a:p>
                  </a:txBody>
                  <a:tcPr marL="0" marR="0" marT="0" marB="0">
                    <a:lnL>
                      <a:noFill/>
                    </a:lnL>
                    <a:lnR>
                      <a:noFill/>
                    </a:lnR>
                    <a:lnT>
                      <a:noFill/>
                    </a:lnT>
                    <a:lnB>
                      <a:noFill/>
                    </a:lnB>
                    <a:solidFill>
                      <a:srgbClr val="FFFFFF"/>
                    </a:solidFill>
                  </a:tcPr>
                </a:tc>
                <a:tc>
                  <a:txBody>
                    <a:bodyPr/>
                    <a:lstStyle/>
                    <a:p>
                      <a:pPr algn="l" fontAlgn="t"/>
                      <a:r>
                        <a:rPr lang="es-ES" sz="1000" b="1" i="0" u="none" strike="noStrike">
                          <a:solidFill>
                            <a:srgbClr val="000000"/>
                          </a:solidFill>
                          <a:latin typeface="Calibri"/>
                        </a:rPr>
                        <a:t>REALES-MENSUAL</a:t>
                      </a:r>
                    </a:p>
                  </a:txBody>
                  <a:tcPr marL="0" marR="0" marT="0" marB="0">
                    <a:lnL>
                      <a:noFill/>
                    </a:lnL>
                    <a:lnR>
                      <a:noFill/>
                    </a:lnR>
                    <a:lnT>
                      <a:noFill/>
                    </a:lnT>
                    <a:lnB>
                      <a:noFill/>
                    </a:lnB>
                    <a:solidFill>
                      <a:srgbClr val="FFFFFF"/>
                    </a:solidFill>
                  </a:tcPr>
                </a:tc>
                <a:tc>
                  <a:txBody>
                    <a:bodyPr/>
                    <a:lstStyle/>
                    <a:p>
                      <a:pPr algn="l" fontAlgn="t"/>
                      <a:r>
                        <a:rPr lang="es-ES" sz="1000" b="1" i="0" u="none" strike="noStrike">
                          <a:solidFill>
                            <a:srgbClr val="000000"/>
                          </a:solidFill>
                          <a:latin typeface="Calibri"/>
                        </a:rPr>
                        <a:t> </a:t>
                      </a:r>
                    </a:p>
                  </a:txBody>
                  <a:tcPr marL="0" marR="0" marT="0" marB="0">
                    <a:lnL>
                      <a:noFill/>
                    </a:lnL>
                    <a:lnR>
                      <a:noFill/>
                    </a:lnR>
                    <a:lnT>
                      <a:noFill/>
                    </a:lnT>
                    <a:lnB>
                      <a:noFill/>
                    </a:lnB>
                    <a:solidFill>
                      <a:srgbClr val="FFFFFF"/>
                    </a:solidFill>
                  </a:tcPr>
                </a:tc>
                <a:tc>
                  <a:txBody>
                    <a:bodyPr/>
                    <a:lstStyle/>
                    <a:p>
                      <a:pPr algn="l" fontAlgn="t"/>
                      <a:r>
                        <a:rPr lang="es-ES" sz="1000" b="1" i="0" u="none" strike="noStrike">
                          <a:solidFill>
                            <a:srgbClr val="000000"/>
                          </a:solidFill>
                          <a:latin typeface="Calibri"/>
                        </a:rPr>
                        <a:t> </a:t>
                      </a:r>
                    </a:p>
                  </a:txBody>
                  <a:tcPr marL="0" marR="0" marT="0" marB="0">
                    <a:lnL>
                      <a:noFill/>
                    </a:lnL>
                    <a:lnR>
                      <a:noFill/>
                    </a:lnR>
                    <a:lnT>
                      <a:noFill/>
                    </a:lnT>
                    <a:lnB>
                      <a:noFill/>
                    </a:lnB>
                    <a:solidFill>
                      <a:srgbClr val="FFFFFF"/>
                    </a:solidFill>
                  </a:tcPr>
                </a:tc>
              </a:tr>
              <a:tr h="145410">
                <a:tc>
                  <a:txBody>
                    <a:bodyPr/>
                    <a:lstStyle/>
                    <a:p>
                      <a:pPr algn="ctr" fontAlgn="t"/>
                      <a:r>
                        <a:rPr lang="es-ES" sz="1400" b="1" i="0" u="none" strike="noStrike" dirty="0">
                          <a:solidFill>
                            <a:srgbClr val="FFFFFF"/>
                          </a:solidFill>
                          <a:latin typeface="Calibri" pitchFamily="34" charset="0"/>
                          <a:cs typeface="Calibri" pitchFamily="34" charset="0"/>
                        </a:rPr>
                        <a:t>Descripción</a:t>
                      </a:r>
                    </a:p>
                  </a:txBody>
                  <a:tcPr marL="0" marR="0" marT="0" marB="0">
                    <a:lnL>
                      <a:noFill/>
                    </a:lnL>
                    <a:lnR>
                      <a:noFill/>
                    </a:lnR>
                    <a:lnT>
                      <a:noFill/>
                    </a:lnT>
                    <a:lnB>
                      <a:noFill/>
                    </a:lnB>
                    <a:solidFill>
                      <a:srgbClr val="006699"/>
                    </a:solidFill>
                  </a:tcPr>
                </a:tc>
                <a:tc>
                  <a:txBody>
                    <a:bodyPr/>
                    <a:lstStyle/>
                    <a:p>
                      <a:pPr algn="ctr" fontAlgn="t"/>
                      <a:r>
                        <a:rPr lang="es-ES" sz="1000" b="1" i="0" u="none" strike="noStrike">
                          <a:solidFill>
                            <a:srgbClr val="FFFFFF"/>
                          </a:solidFill>
                          <a:latin typeface="Calibri"/>
                        </a:rPr>
                        <a:t>MWh</a:t>
                      </a:r>
                    </a:p>
                  </a:txBody>
                  <a:tcPr marL="0" marR="0" marT="0" marB="0">
                    <a:lnL>
                      <a:noFill/>
                    </a:lnL>
                    <a:lnR>
                      <a:noFill/>
                    </a:lnR>
                    <a:lnT>
                      <a:noFill/>
                    </a:lnT>
                    <a:lnB>
                      <a:noFill/>
                    </a:lnB>
                    <a:solidFill>
                      <a:srgbClr val="006699"/>
                    </a:solidFill>
                  </a:tcPr>
                </a:tc>
                <a:tc>
                  <a:txBody>
                    <a:bodyPr/>
                    <a:lstStyle/>
                    <a:p>
                      <a:pPr algn="ctr" fontAlgn="t"/>
                      <a:r>
                        <a:rPr lang="es-ES" sz="1000" b="1" i="0" u="none" strike="noStrike">
                          <a:solidFill>
                            <a:srgbClr val="FFFFFF"/>
                          </a:solidFill>
                          <a:latin typeface="Calibri"/>
                        </a:rPr>
                        <a:t>ene-10</a:t>
                      </a:r>
                    </a:p>
                  </a:txBody>
                  <a:tcPr marL="0" marR="0" marT="0" marB="0">
                    <a:lnL>
                      <a:noFill/>
                    </a:lnL>
                    <a:lnR>
                      <a:noFill/>
                    </a:lnR>
                    <a:lnT>
                      <a:noFill/>
                    </a:lnT>
                    <a:lnB>
                      <a:noFill/>
                    </a:lnB>
                    <a:solidFill>
                      <a:srgbClr val="006699"/>
                    </a:solidFill>
                  </a:tcPr>
                </a:tc>
                <a:tc>
                  <a:txBody>
                    <a:bodyPr/>
                    <a:lstStyle/>
                    <a:p>
                      <a:pPr algn="ctr" fontAlgn="t"/>
                      <a:r>
                        <a:rPr lang="es-ES" sz="1000" b="1" i="0" u="none" strike="noStrike">
                          <a:solidFill>
                            <a:srgbClr val="FFFFFF"/>
                          </a:solidFill>
                          <a:latin typeface="Calibri"/>
                        </a:rPr>
                        <a:t>feb-10</a:t>
                      </a:r>
                    </a:p>
                  </a:txBody>
                  <a:tcPr marL="0" marR="0" marT="0" marB="0">
                    <a:lnL>
                      <a:noFill/>
                    </a:lnL>
                    <a:lnR>
                      <a:noFill/>
                    </a:lnR>
                    <a:lnT>
                      <a:noFill/>
                    </a:lnT>
                    <a:lnB>
                      <a:noFill/>
                    </a:lnB>
                    <a:solidFill>
                      <a:srgbClr val="006699"/>
                    </a:solidFill>
                  </a:tcPr>
                </a:tc>
                <a:tc>
                  <a:txBody>
                    <a:bodyPr/>
                    <a:lstStyle/>
                    <a:p>
                      <a:pPr algn="ctr" fontAlgn="t"/>
                      <a:r>
                        <a:rPr lang="es-ES" sz="1000" b="1" i="0" u="none" strike="noStrike">
                          <a:solidFill>
                            <a:srgbClr val="FFFFFF"/>
                          </a:solidFill>
                          <a:latin typeface="Calibri"/>
                        </a:rPr>
                        <a:t>mar-10</a:t>
                      </a:r>
                    </a:p>
                  </a:txBody>
                  <a:tcPr marL="0" marR="0" marT="0" marB="0">
                    <a:lnL>
                      <a:noFill/>
                    </a:lnL>
                    <a:lnR>
                      <a:noFill/>
                    </a:lnR>
                    <a:lnT>
                      <a:noFill/>
                    </a:lnT>
                    <a:lnB>
                      <a:noFill/>
                    </a:lnB>
                    <a:solidFill>
                      <a:srgbClr val="006699"/>
                    </a:solidFill>
                  </a:tcPr>
                </a:tc>
              </a:tr>
              <a:tr h="145410">
                <a:tc gridSpan="5">
                  <a:txBody>
                    <a:bodyPr/>
                    <a:lstStyle/>
                    <a:p>
                      <a:pPr algn="l" fontAlgn="b"/>
                      <a:r>
                        <a:rPr lang="es-ES" sz="1400" b="0" i="0" u="none" strike="noStrike" dirty="0">
                          <a:solidFill>
                            <a:srgbClr val="000000"/>
                          </a:solidFill>
                          <a:latin typeface="Calibri" pitchFamily="34" charset="0"/>
                          <a:cs typeface="Calibri" pitchFamily="34" charset="0"/>
                        </a:rPr>
                        <a:t> </a:t>
                      </a:r>
                    </a:p>
                  </a:txBody>
                  <a:tcPr marL="0" marR="0" marT="0" marB="0" anchor="b">
                    <a:lnL>
                      <a:noFill/>
                    </a:lnL>
                    <a:lnR>
                      <a:noFill/>
                    </a:lnR>
                    <a:lnT>
                      <a:noFill/>
                    </a:lnT>
                    <a:lnB>
                      <a:noFill/>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45410">
                <a:tc>
                  <a:txBody>
                    <a:bodyPr/>
                    <a:lstStyle/>
                    <a:p>
                      <a:pPr algn="l" fontAlgn="b"/>
                      <a:r>
                        <a:rPr lang="es-ES" sz="1400" b="0" i="0" u="none" strike="noStrike" dirty="0">
                          <a:solidFill>
                            <a:srgbClr val="000000"/>
                          </a:solidFill>
                          <a:latin typeface="Calibri" pitchFamily="34" charset="0"/>
                          <a:cs typeface="Calibri" pitchFamily="34" charset="0"/>
                        </a:rPr>
                        <a:t> Termo </a:t>
                      </a:r>
                    </a:p>
                  </a:txBody>
                  <a:tcPr marL="0" marR="0" marT="0" marB="0" anchor="b">
                    <a:lnL>
                      <a:noFill/>
                    </a:lnL>
                    <a:lnR>
                      <a:noFill/>
                    </a:lnR>
                    <a:lnT>
                      <a:noFill/>
                    </a:lnT>
                    <a:lnB>
                      <a:noFill/>
                    </a:lnB>
                    <a:solidFill>
                      <a:srgbClr val="FFFFFF"/>
                    </a:solidFill>
                  </a:tcPr>
                </a:tc>
                <a:tc>
                  <a:txBody>
                    <a:bodyPr/>
                    <a:lstStyle/>
                    <a:p>
                      <a:pPr algn="ctr" fontAlgn="b"/>
                      <a:r>
                        <a:rPr lang="es-ES" sz="10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r" fontAlgn="b"/>
                      <a:r>
                        <a:rPr lang="es-ES" sz="1000" b="0" i="0" u="none" strike="noStrike">
                          <a:solidFill>
                            <a:srgbClr val="000000"/>
                          </a:solidFill>
                          <a:latin typeface="Calibri"/>
                        </a:rPr>
                        <a:t> 10,677,113.280 </a:t>
                      </a:r>
                    </a:p>
                  </a:txBody>
                  <a:tcPr marL="0" marR="0" marT="0" marB="0" anchor="b">
                    <a:lnL>
                      <a:noFill/>
                    </a:lnL>
                    <a:lnR>
                      <a:noFill/>
                    </a:lnR>
                    <a:lnT>
                      <a:noFill/>
                    </a:lnT>
                    <a:lnB>
                      <a:noFill/>
                    </a:lnB>
                    <a:solidFill>
                      <a:srgbClr val="FFFFFF"/>
                    </a:solidFill>
                  </a:tcPr>
                </a:tc>
                <a:tc>
                  <a:txBody>
                    <a:bodyPr/>
                    <a:lstStyle/>
                    <a:p>
                      <a:pPr algn="r" fontAlgn="b"/>
                      <a:r>
                        <a:rPr lang="es-ES" sz="1000" b="0" i="0" u="none" strike="noStrike">
                          <a:solidFill>
                            <a:srgbClr val="000000"/>
                          </a:solidFill>
                          <a:latin typeface="Calibri"/>
                        </a:rPr>
                        <a:t> 9,273,535.200 </a:t>
                      </a:r>
                    </a:p>
                  </a:txBody>
                  <a:tcPr marL="0" marR="0" marT="0" marB="0" anchor="b">
                    <a:lnL>
                      <a:noFill/>
                    </a:lnL>
                    <a:lnR>
                      <a:noFill/>
                    </a:lnR>
                    <a:lnT>
                      <a:noFill/>
                    </a:lnT>
                    <a:lnB>
                      <a:noFill/>
                    </a:lnB>
                    <a:solidFill>
                      <a:srgbClr val="FFFFFF"/>
                    </a:solidFill>
                  </a:tcPr>
                </a:tc>
                <a:tc>
                  <a:txBody>
                    <a:bodyPr/>
                    <a:lstStyle/>
                    <a:p>
                      <a:pPr algn="r" fontAlgn="b"/>
                      <a:r>
                        <a:rPr lang="es-ES" sz="1000" b="0" i="0" u="none" strike="noStrike">
                          <a:solidFill>
                            <a:srgbClr val="000000"/>
                          </a:solidFill>
                          <a:latin typeface="Calibri"/>
                        </a:rPr>
                        <a:t> 10,760,366.390 </a:t>
                      </a:r>
                    </a:p>
                  </a:txBody>
                  <a:tcPr marL="0" marR="0" marT="0" marB="0" anchor="b">
                    <a:lnL>
                      <a:noFill/>
                    </a:lnL>
                    <a:lnR>
                      <a:noFill/>
                    </a:lnR>
                    <a:lnT>
                      <a:noFill/>
                    </a:lnT>
                    <a:lnB>
                      <a:noFill/>
                    </a:lnB>
                    <a:solidFill>
                      <a:srgbClr val="FFFFFF"/>
                    </a:solidFill>
                  </a:tcPr>
                </a:tc>
              </a:tr>
              <a:tr h="145410">
                <a:tc gridSpan="5">
                  <a:txBody>
                    <a:bodyPr/>
                    <a:lstStyle/>
                    <a:p>
                      <a:pPr algn="l" fontAlgn="b"/>
                      <a:r>
                        <a:rPr lang="es-ES" sz="1400" b="0" i="0" u="none" strike="noStrike" dirty="0">
                          <a:solidFill>
                            <a:srgbClr val="000000"/>
                          </a:solidFill>
                          <a:latin typeface="Calibri" pitchFamily="34" charset="0"/>
                          <a:cs typeface="Calibri" pitchFamily="34" charset="0"/>
                        </a:rPr>
                        <a:t> </a:t>
                      </a:r>
                    </a:p>
                  </a:txBody>
                  <a:tcPr marL="0" marR="0" marT="0" marB="0" anchor="b">
                    <a:lnL>
                      <a:noFill/>
                    </a:lnL>
                    <a:lnR>
                      <a:noFill/>
                    </a:lnR>
                    <a:lnT>
                      <a:noFill/>
                    </a:lnT>
                    <a:lnB>
                      <a:noFill/>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45410">
                <a:tc>
                  <a:txBody>
                    <a:bodyPr/>
                    <a:lstStyle/>
                    <a:p>
                      <a:pPr algn="l" fontAlgn="b"/>
                      <a:r>
                        <a:rPr lang="es-ES" sz="1400" b="0" i="0" u="none" strike="noStrike" dirty="0">
                          <a:solidFill>
                            <a:srgbClr val="000000"/>
                          </a:solidFill>
                          <a:latin typeface="Calibri" pitchFamily="34" charset="0"/>
                          <a:cs typeface="Calibri" pitchFamily="34" charset="0"/>
                        </a:rPr>
                        <a:t> </a:t>
                      </a:r>
                      <a:r>
                        <a:rPr lang="es-ES" sz="1400" b="0" i="0" u="none" strike="noStrike" dirty="0" err="1">
                          <a:solidFill>
                            <a:srgbClr val="000000"/>
                          </a:solidFill>
                          <a:latin typeface="Calibri" pitchFamily="34" charset="0"/>
                          <a:cs typeface="Calibri" pitchFamily="34" charset="0"/>
                        </a:rPr>
                        <a:t>Eolica</a:t>
                      </a:r>
                      <a:r>
                        <a:rPr lang="es-ES" sz="1400" b="0" i="0" u="none" strike="noStrike" dirty="0">
                          <a:solidFill>
                            <a:srgbClr val="000000"/>
                          </a:solidFill>
                          <a:latin typeface="Calibri" pitchFamily="34" charset="0"/>
                          <a:cs typeface="Calibri" pitchFamily="34" charset="0"/>
                        </a:rPr>
                        <a:t> </a:t>
                      </a:r>
                    </a:p>
                  </a:txBody>
                  <a:tcPr marL="0" marR="0" marT="0" marB="0" anchor="b">
                    <a:lnL>
                      <a:noFill/>
                    </a:lnL>
                    <a:lnR>
                      <a:noFill/>
                    </a:lnR>
                    <a:lnT>
                      <a:noFill/>
                    </a:lnT>
                    <a:lnB>
                      <a:noFill/>
                    </a:lnB>
                    <a:solidFill>
                      <a:srgbClr val="FFFFFF"/>
                    </a:solidFill>
                  </a:tcPr>
                </a:tc>
                <a:tc>
                  <a:txBody>
                    <a:bodyPr/>
                    <a:lstStyle/>
                    <a:p>
                      <a:pPr algn="ctr" fontAlgn="b"/>
                      <a:r>
                        <a:rPr lang="es-ES" sz="10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r" fontAlgn="b"/>
                      <a:r>
                        <a:rPr lang="es-ES" sz="1000" b="0" i="0" u="none" strike="noStrike">
                          <a:solidFill>
                            <a:srgbClr val="000000"/>
                          </a:solidFill>
                          <a:latin typeface="Calibri"/>
                        </a:rPr>
                        <a:t> 17,214.790 </a:t>
                      </a:r>
                    </a:p>
                  </a:txBody>
                  <a:tcPr marL="0" marR="0" marT="0" marB="0" anchor="b">
                    <a:lnL>
                      <a:noFill/>
                    </a:lnL>
                    <a:lnR>
                      <a:noFill/>
                    </a:lnR>
                    <a:lnT>
                      <a:noFill/>
                    </a:lnT>
                    <a:lnB>
                      <a:noFill/>
                    </a:lnB>
                    <a:solidFill>
                      <a:srgbClr val="FFFFFF"/>
                    </a:solidFill>
                  </a:tcPr>
                </a:tc>
                <a:tc>
                  <a:txBody>
                    <a:bodyPr/>
                    <a:lstStyle/>
                    <a:p>
                      <a:pPr algn="r" fontAlgn="b"/>
                      <a:r>
                        <a:rPr lang="es-ES" sz="1000" b="0" i="0" u="none" strike="noStrike">
                          <a:solidFill>
                            <a:srgbClr val="000000"/>
                          </a:solidFill>
                          <a:latin typeface="Calibri"/>
                        </a:rPr>
                        <a:t> 14,911.980 </a:t>
                      </a:r>
                    </a:p>
                  </a:txBody>
                  <a:tcPr marL="0" marR="0" marT="0" marB="0" anchor="b">
                    <a:lnL>
                      <a:noFill/>
                    </a:lnL>
                    <a:lnR>
                      <a:noFill/>
                    </a:lnR>
                    <a:lnT>
                      <a:noFill/>
                    </a:lnT>
                    <a:lnB>
                      <a:noFill/>
                    </a:lnB>
                    <a:solidFill>
                      <a:srgbClr val="FFFFFF"/>
                    </a:solidFill>
                  </a:tcPr>
                </a:tc>
                <a:tc>
                  <a:txBody>
                    <a:bodyPr/>
                    <a:lstStyle/>
                    <a:p>
                      <a:pPr algn="r" fontAlgn="b"/>
                      <a:r>
                        <a:rPr lang="es-ES" sz="1000" b="0" i="0" u="none" strike="noStrike">
                          <a:solidFill>
                            <a:srgbClr val="000000"/>
                          </a:solidFill>
                          <a:latin typeface="Calibri"/>
                        </a:rPr>
                        <a:t> 18,345.140 </a:t>
                      </a:r>
                    </a:p>
                  </a:txBody>
                  <a:tcPr marL="0" marR="0" marT="0" marB="0" anchor="b">
                    <a:lnL>
                      <a:noFill/>
                    </a:lnL>
                    <a:lnR>
                      <a:noFill/>
                    </a:lnR>
                    <a:lnT>
                      <a:noFill/>
                    </a:lnT>
                    <a:lnB>
                      <a:noFill/>
                    </a:lnB>
                    <a:solidFill>
                      <a:srgbClr val="FFFFFF"/>
                    </a:solidFill>
                  </a:tcPr>
                </a:tc>
              </a:tr>
              <a:tr h="145410">
                <a:tc gridSpan="5">
                  <a:txBody>
                    <a:bodyPr/>
                    <a:lstStyle/>
                    <a:p>
                      <a:pPr algn="l" fontAlgn="b"/>
                      <a:r>
                        <a:rPr lang="es-ES" sz="1400" b="0" i="0" u="none" strike="noStrike" dirty="0">
                          <a:solidFill>
                            <a:srgbClr val="000000"/>
                          </a:solidFill>
                          <a:latin typeface="Calibri" pitchFamily="34" charset="0"/>
                          <a:cs typeface="Calibri" pitchFamily="34" charset="0"/>
                        </a:rPr>
                        <a:t> </a:t>
                      </a:r>
                    </a:p>
                  </a:txBody>
                  <a:tcPr marL="0" marR="0" marT="0" marB="0" anchor="b">
                    <a:lnL>
                      <a:noFill/>
                    </a:lnL>
                    <a:lnR>
                      <a:noFill/>
                    </a:lnR>
                    <a:lnT>
                      <a:noFill/>
                    </a:lnT>
                    <a:lnB>
                      <a:noFill/>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45410">
                <a:tc>
                  <a:txBody>
                    <a:bodyPr/>
                    <a:lstStyle/>
                    <a:p>
                      <a:pPr algn="l" fontAlgn="b"/>
                      <a:r>
                        <a:rPr lang="es-ES" sz="1400" b="0" i="0" u="none" strike="noStrike" dirty="0">
                          <a:solidFill>
                            <a:srgbClr val="000000"/>
                          </a:solidFill>
                          <a:latin typeface="Calibri" pitchFamily="34" charset="0"/>
                          <a:cs typeface="Calibri" pitchFamily="34" charset="0"/>
                        </a:rPr>
                        <a:t> </a:t>
                      </a:r>
                      <a:r>
                        <a:rPr lang="es-ES" sz="1400" b="0" i="0" u="none" strike="noStrike" dirty="0" err="1">
                          <a:solidFill>
                            <a:srgbClr val="000000"/>
                          </a:solidFill>
                          <a:latin typeface="Calibri" pitchFamily="34" charset="0"/>
                          <a:cs typeface="Calibri" pitchFamily="34" charset="0"/>
                        </a:rPr>
                        <a:t>Hidroelectrica</a:t>
                      </a:r>
                      <a:r>
                        <a:rPr lang="es-ES" sz="1400" b="0" i="0" u="none" strike="noStrike" dirty="0">
                          <a:solidFill>
                            <a:srgbClr val="000000"/>
                          </a:solidFill>
                          <a:latin typeface="Calibri" pitchFamily="34" charset="0"/>
                          <a:cs typeface="Calibri" pitchFamily="34" charset="0"/>
                        </a:rPr>
                        <a:t> </a:t>
                      </a:r>
                    </a:p>
                  </a:txBody>
                  <a:tcPr marL="0" marR="0" marT="0" marB="0" anchor="b">
                    <a:lnL>
                      <a:noFill/>
                    </a:lnL>
                    <a:lnR>
                      <a:noFill/>
                    </a:lnR>
                    <a:lnT>
                      <a:noFill/>
                    </a:lnT>
                    <a:lnB>
                      <a:noFill/>
                    </a:lnB>
                    <a:solidFill>
                      <a:srgbClr val="FFFFFF"/>
                    </a:solidFill>
                  </a:tcPr>
                </a:tc>
                <a:tc>
                  <a:txBody>
                    <a:bodyPr/>
                    <a:lstStyle/>
                    <a:p>
                      <a:pPr algn="ctr" fontAlgn="b"/>
                      <a:r>
                        <a:rPr lang="es-ES" sz="10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r" fontAlgn="b"/>
                      <a:r>
                        <a:rPr lang="es-ES" sz="1000" b="0" i="0" u="none" strike="noStrike">
                          <a:solidFill>
                            <a:srgbClr val="000000"/>
                          </a:solidFill>
                          <a:latin typeface="Calibri"/>
                        </a:rPr>
                        <a:t> 1,319,025.890 </a:t>
                      </a:r>
                    </a:p>
                  </a:txBody>
                  <a:tcPr marL="0" marR="0" marT="0" marB="0" anchor="b">
                    <a:lnL>
                      <a:noFill/>
                    </a:lnL>
                    <a:lnR>
                      <a:noFill/>
                    </a:lnR>
                    <a:lnT>
                      <a:noFill/>
                    </a:lnT>
                    <a:lnB>
                      <a:noFill/>
                    </a:lnB>
                    <a:solidFill>
                      <a:srgbClr val="FFFFFF"/>
                    </a:solidFill>
                  </a:tcPr>
                </a:tc>
                <a:tc>
                  <a:txBody>
                    <a:bodyPr/>
                    <a:lstStyle/>
                    <a:p>
                      <a:pPr algn="r" fontAlgn="b"/>
                      <a:r>
                        <a:rPr lang="es-ES" sz="1000" b="0" i="0" u="none" strike="noStrike">
                          <a:solidFill>
                            <a:srgbClr val="000000"/>
                          </a:solidFill>
                          <a:latin typeface="Calibri"/>
                        </a:rPr>
                        <a:t> 1,607,038.460 </a:t>
                      </a:r>
                    </a:p>
                  </a:txBody>
                  <a:tcPr marL="0" marR="0" marT="0" marB="0" anchor="b">
                    <a:lnL>
                      <a:noFill/>
                    </a:lnL>
                    <a:lnR>
                      <a:noFill/>
                    </a:lnR>
                    <a:lnT>
                      <a:noFill/>
                    </a:lnT>
                    <a:lnB>
                      <a:noFill/>
                    </a:lnB>
                    <a:solidFill>
                      <a:srgbClr val="FFFFFF"/>
                    </a:solidFill>
                  </a:tcPr>
                </a:tc>
                <a:tc>
                  <a:txBody>
                    <a:bodyPr/>
                    <a:lstStyle/>
                    <a:p>
                      <a:pPr algn="r" fontAlgn="b"/>
                      <a:r>
                        <a:rPr lang="es-ES" sz="1000" b="0" i="0" u="none" strike="noStrike">
                          <a:solidFill>
                            <a:srgbClr val="000000"/>
                          </a:solidFill>
                          <a:latin typeface="Calibri"/>
                        </a:rPr>
                        <a:t> 2,027,872.330 </a:t>
                      </a:r>
                    </a:p>
                  </a:txBody>
                  <a:tcPr marL="0" marR="0" marT="0" marB="0" anchor="b">
                    <a:lnL>
                      <a:noFill/>
                    </a:lnL>
                    <a:lnR>
                      <a:noFill/>
                    </a:lnR>
                    <a:lnT>
                      <a:noFill/>
                    </a:lnT>
                    <a:lnB>
                      <a:noFill/>
                    </a:lnB>
                    <a:solidFill>
                      <a:srgbClr val="FFFFFF"/>
                    </a:solidFill>
                  </a:tcPr>
                </a:tc>
              </a:tr>
              <a:tr h="145410">
                <a:tc gridSpan="5">
                  <a:txBody>
                    <a:bodyPr/>
                    <a:lstStyle/>
                    <a:p>
                      <a:pPr algn="l" fontAlgn="b"/>
                      <a:r>
                        <a:rPr lang="es-ES" sz="1400" b="0" i="0" u="none" strike="noStrike" dirty="0">
                          <a:solidFill>
                            <a:srgbClr val="000000"/>
                          </a:solidFill>
                          <a:latin typeface="Calibri" pitchFamily="34" charset="0"/>
                          <a:cs typeface="Calibri" pitchFamily="34" charset="0"/>
                        </a:rPr>
                        <a:t> </a:t>
                      </a:r>
                    </a:p>
                  </a:txBody>
                  <a:tcPr marL="0" marR="0" marT="0" marB="0" anchor="b">
                    <a:lnL>
                      <a:noFill/>
                    </a:lnL>
                    <a:lnR>
                      <a:noFill/>
                    </a:lnR>
                    <a:lnT>
                      <a:noFill/>
                    </a:lnT>
                    <a:lnB>
                      <a:noFill/>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45410">
                <a:tc>
                  <a:txBody>
                    <a:bodyPr/>
                    <a:lstStyle/>
                    <a:p>
                      <a:pPr algn="l" fontAlgn="b"/>
                      <a:r>
                        <a:rPr lang="es-ES" sz="1400" b="1" i="0" u="none" strike="noStrike" dirty="0">
                          <a:solidFill>
                            <a:srgbClr val="000000"/>
                          </a:solidFill>
                          <a:latin typeface="Calibri" pitchFamily="34" charset="0"/>
                          <a:cs typeface="Calibri" pitchFamily="34" charset="0"/>
                        </a:rPr>
                        <a:t> Total </a:t>
                      </a:r>
                    </a:p>
                  </a:txBody>
                  <a:tcPr marL="0" marR="0" marT="0" marB="0" anchor="b">
                    <a:lnL>
                      <a:noFill/>
                    </a:lnL>
                    <a:lnR>
                      <a:noFill/>
                    </a:lnR>
                    <a:lnT>
                      <a:noFill/>
                    </a:lnT>
                    <a:lnB>
                      <a:noFill/>
                    </a:lnB>
                    <a:solidFill>
                      <a:srgbClr val="FFFFFF"/>
                    </a:solidFill>
                  </a:tcPr>
                </a:tc>
                <a:tc>
                  <a:txBody>
                    <a:bodyPr/>
                    <a:lstStyle/>
                    <a:p>
                      <a:pPr algn="ctr" fontAlgn="b"/>
                      <a:r>
                        <a:rPr lang="es-ES" sz="1000" b="1"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r" fontAlgn="b"/>
                      <a:r>
                        <a:rPr lang="es-ES" sz="1000" b="1" i="0" u="none" strike="noStrike">
                          <a:solidFill>
                            <a:srgbClr val="000000"/>
                          </a:solidFill>
                          <a:latin typeface="Calibri"/>
                        </a:rPr>
                        <a:t> 12,013,353.960 </a:t>
                      </a:r>
                    </a:p>
                  </a:txBody>
                  <a:tcPr marL="0" marR="0" marT="0" marB="0" anchor="b">
                    <a:lnL>
                      <a:noFill/>
                    </a:lnL>
                    <a:lnR>
                      <a:noFill/>
                    </a:lnR>
                    <a:lnT>
                      <a:noFill/>
                    </a:lnT>
                    <a:lnB>
                      <a:noFill/>
                    </a:lnB>
                    <a:solidFill>
                      <a:srgbClr val="FFFFFF"/>
                    </a:solidFill>
                  </a:tcPr>
                </a:tc>
                <a:tc>
                  <a:txBody>
                    <a:bodyPr/>
                    <a:lstStyle/>
                    <a:p>
                      <a:pPr algn="r" fontAlgn="b"/>
                      <a:r>
                        <a:rPr lang="es-ES" sz="1000" b="1" i="0" u="none" strike="noStrike">
                          <a:solidFill>
                            <a:srgbClr val="000000"/>
                          </a:solidFill>
                          <a:latin typeface="Calibri"/>
                        </a:rPr>
                        <a:t> 10,895,485.640 </a:t>
                      </a:r>
                    </a:p>
                  </a:txBody>
                  <a:tcPr marL="0" marR="0" marT="0" marB="0" anchor="b">
                    <a:lnL>
                      <a:noFill/>
                    </a:lnL>
                    <a:lnR>
                      <a:noFill/>
                    </a:lnR>
                    <a:lnT>
                      <a:noFill/>
                    </a:lnT>
                    <a:lnB>
                      <a:noFill/>
                    </a:lnB>
                    <a:solidFill>
                      <a:srgbClr val="FFFFFF"/>
                    </a:solidFill>
                  </a:tcPr>
                </a:tc>
                <a:tc>
                  <a:txBody>
                    <a:bodyPr/>
                    <a:lstStyle/>
                    <a:p>
                      <a:pPr algn="r" fontAlgn="b"/>
                      <a:r>
                        <a:rPr lang="es-ES" sz="1000" b="1" i="0" u="none" strike="noStrike">
                          <a:solidFill>
                            <a:srgbClr val="000000"/>
                          </a:solidFill>
                          <a:latin typeface="Calibri"/>
                        </a:rPr>
                        <a:t> 12,806,583.860 </a:t>
                      </a:r>
                    </a:p>
                  </a:txBody>
                  <a:tcPr marL="0" marR="0" marT="0" marB="0" anchor="b">
                    <a:lnL>
                      <a:noFill/>
                    </a:lnL>
                    <a:lnR>
                      <a:noFill/>
                    </a:lnR>
                    <a:lnT>
                      <a:noFill/>
                    </a:lnT>
                    <a:lnB>
                      <a:noFill/>
                    </a:lnB>
                    <a:solidFill>
                      <a:srgbClr val="FFFFFF"/>
                    </a:solidFill>
                  </a:tcPr>
                </a:tc>
              </a:tr>
              <a:tr h="116328">
                <a:tc gridSpan="5">
                  <a:txBody>
                    <a:bodyPr/>
                    <a:lstStyle/>
                    <a:p>
                      <a:pPr algn="l" fontAlgn="b"/>
                      <a:r>
                        <a:rPr lang="es-ES" sz="1400" b="0" i="0" u="none" strike="noStrike" dirty="0">
                          <a:solidFill>
                            <a:srgbClr val="000000"/>
                          </a:solidFill>
                          <a:latin typeface="Calibri" pitchFamily="34" charset="0"/>
                          <a:cs typeface="Calibri" pitchFamily="34" charset="0"/>
                        </a:rPr>
                        <a:t> </a:t>
                      </a:r>
                    </a:p>
                  </a:txBody>
                  <a:tcPr marL="0" marR="0" marT="0" marB="0" anchor="b">
                    <a:lnL>
                      <a:noFill/>
                    </a:lnL>
                    <a:lnR>
                      <a:noFill/>
                    </a:lnR>
                    <a:lnT>
                      <a:noFill/>
                    </a:lnT>
                    <a:lnB>
                      <a:noFill/>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16328">
                <a:tc gridSpan="5">
                  <a:txBody>
                    <a:bodyPr/>
                    <a:lstStyle/>
                    <a:p>
                      <a:pPr algn="l" fontAlgn="b"/>
                      <a:r>
                        <a:rPr lang="es-ES" sz="1000" b="0" i="0" u="none" strike="noStrike" dirty="0">
                          <a:solidFill>
                            <a:srgbClr val="000000"/>
                          </a:solidFill>
                          <a:latin typeface="Calibri" pitchFamily="34" charset="0"/>
                          <a:cs typeface="Calibri" pitchFamily="34" charset="0"/>
                        </a:rPr>
                        <a:t>Fuente: Sistema de </a:t>
                      </a:r>
                      <a:r>
                        <a:rPr lang="es-ES" sz="1000" b="0" i="0" u="none" strike="noStrike" dirty="0" err="1">
                          <a:solidFill>
                            <a:srgbClr val="000000"/>
                          </a:solidFill>
                          <a:latin typeface="Calibri" pitchFamily="34" charset="0"/>
                          <a:cs typeface="Calibri" pitchFamily="34" charset="0"/>
                        </a:rPr>
                        <a:t>Informacion</a:t>
                      </a:r>
                      <a:r>
                        <a:rPr lang="es-ES" sz="1000" b="0" i="0" u="none" strike="noStrike" dirty="0">
                          <a:solidFill>
                            <a:srgbClr val="000000"/>
                          </a:solidFill>
                          <a:latin typeface="Calibri" pitchFamily="34" charset="0"/>
                          <a:cs typeface="Calibri" pitchFamily="34" charset="0"/>
                        </a:rPr>
                        <a:t> </a:t>
                      </a:r>
                      <a:r>
                        <a:rPr lang="es-ES" sz="1000" b="0" i="0" u="none" strike="noStrike" dirty="0" err="1">
                          <a:solidFill>
                            <a:srgbClr val="000000"/>
                          </a:solidFill>
                          <a:latin typeface="Calibri" pitchFamily="34" charset="0"/>
                          <a:cs typeface="Calibri" pitchFamily="34" charset="0"/>
                        </a:rPr>
                        <a:t>Energetica</a:t>
                      </a:r>
                      <a:endParaRPr lang="es-ES" sz="1000" b="0" i="0" u="none" strike="noStrike" dirty="0">
                        <a:solidFill>
                          <a:srgbClr val="000000"/>
                        </a:solidFill>
                        <a:latin typeface="Calibri" pitchFamily="34" charset="0"/>
                        <a:cs typeface="Calibri" pitchFamily="34" charset="0"/>
                      </a:endParaRPr>
                    </a:p>
                  </a:txBody>
                  <a:tcPr marL="0" marR="0" marT="0" marB="0" anchor="b">
                    <a:lnL>
                      <a:noFill/>
                    </a:lnL>
                    <a:lnR>
                      <a:noFill/>
                    </a:lnR>
                    <a:lnT>
                      <a:noFill/>
                    </a:lnT>
                    <a:lnB>
                      <a:noFill/>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16328">
                <a:tc gridSpan="5">
                  <a:txBody>
                    <a:bodyPr/>
                    <a:lstStyle/>
                    <a:p>
                      <a:pPr algn="l" fontAlgn="b"/>
                      <a:r>
                        <a:rPr lang="es-ES" sz="1000" b="0" i="0" u="none" strike="noStrike" dirty="0">
                          <a:solidFill>
                            <a:srgbClr val="000000"/>
                          </a:solidFill>
                          <a:latin typeface="Calibri" pitchFamily="34" charset="0"/>
                          <a:cs typeface="Calibri" pitchFamily="34" charset="0"/>
                        </a:rPr>
                        <a:t>con </a:t>
                      </a:r>
                      <a:r>
                        <a:rPr lang="es-ES" sz="1000" b="0" i="0" u="none" strike="noStrike" dirty="0" err="1">
                          <a:solidFill>
                            <a:srgbClr val="000000"/>
                          </a:solidFill>
                          <a:latin typeface="Calibri" pitchFamily="34" charset="0"/>
                          <a:cs typeface="Calibri" pitchFamily="34" charset="0"/>
                        </a:rPr>
                        <a:t>informacion</a:t>
                      </a:r>
                      <a:r>
                        <a:rPr lang="es-ES" sz="1000" b="0" i="0" u="none" strike="noStrike" dirty="0">
                          <a:solidFill>
                            <a:srgbClr val="000000"/>
                          </a:solidFill>
                          <a:latin typeface="Calibri" pitchFamily="34" charset="0"/>
                          <a:cs typeface="Calibri" pitchFamily="34" charset="0"/>
                        </a:rPr>
                        <a:t> de la Subsecretaria de Electricidad.</a:t>
                      </a:r>
                    </a:p>
                  </a:txBody>
                  <a:tcPr marL="0" marR="0" marT="0" marB="0" anchor="b">
                    <a:lnL>
                      <a:noFill/>
                    </a:lnL>
                    <a:lnR>
                      <a:noFill/>
                    </a:lnR>
                    <a:lnT>
                      <a:noFill/>
                    </a:lnT>
                    <a:lnB>
                      <a:noFill/>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pic>
        <p:nvPicPr>
          <p:cNvPr id="14424" name="Picture 1" descr="http://sie.energia.gob.mx/sie/imagenes/energia/header/interior/01foto.gif"/>
          <p:cNvPicPr>
            <a:picLocks noChangeAspect="1" noChangeArrowheads="1"/>
          </p:cNvPicPr>
          <p:nvPr/>
        </p:nvPicPr>
        <p:blipFill>
          <a:blip r:embed="rId3" cstate="print"/>
          <a:srcRect/>
          <a:stretch>
            <a:fillRect/>
          </a:stretch>
        </p:blipFill>
        <p:spPr bwMode="auto">
          <a:xfrm>
            <a:off x="9525" y="0"/>
            <a:ext cx="1876425" cy="1200150"/>
          </a:xfrm>
          <a:prstGeom prst="rect">
            <a:avLst/>
          </a:prstGeom>
          <a:noFill/>
          <a:ln w="9525">
            <a:noFill/>
            <a:miter lim="800000"/>
            <a:headEnd/>
            <a:tailEnd/>
          </a:ln>
        </p:spPr>
      </p:pic>
      <p:pic>
        <p:nvPicPr>
          <p:cNvPr id="14425" name="Picture 2" descr="http://sie.energia.gob.mx/sie/imagenes/energia/header/03degradado.gif"/>
          <p:cNvPicPr>
            <a:picLocks noChangeAspect="1" noChangeArrowheads="1"/>
          </p:cNvPicPr>
          <p:nvPr/>
        </p:nvPicPr>
        <p:blipFill>
          <a:blip r:embed="rId4" cstate="print"/>
          <a:srcRect/>
          <a:stretch>
            <a:fillRect/>
          </a:stretch>
        </p:blipFill>
        <p:spPr bwMode="auto">
          <a:xfrm>
            <a:off x="1819275" y="0"/>
            <a:ext cx="647700" cy="285750"/>
          </a:xfrm>
          <a:prstGeom prst="rect">
            <a:avLst/>
          </a:prstGeom>
          <a:noFill/>
          <a:ln w="9525">
            <a:noFill/>
            <a:miter lim="800000"/>
            <a:headEnd/>
            <a:tailEnd/>
          </a:ln>
        </p:spPr>
      </p:pic>
      <p:pic>
        <p:nvPicPr>
          <p:cNvPr id="14426" name="Picture 3" descr="http://sie.energia.gob.mx/sie/imagenes/energia/header/titulo.gif"/>
          <p:cNvPicPr>
            <a:picLocks noChangeAspect="1" noChangeArrowheads="1"/>
          </p:cNvPicPr>
          <p:nvPr/>
        </p:nvPicPr>
        <p:blipFill>
          <a:blip r:embed="rId5" cstate="print"/>
          <a:srcRect/>
          <a:stretch>
            <a:fillRect/>
          </a:stretch>
        </p:blipFill>
        <p:spPr bwMode="auto">
          <a:xfrm>
            <a:off x="1743075" y="361950"/>
            <a:ext cx="3038475" cy="390525"/>
          </a:xfrm>
          <a:prstGeom prst="rect">
            <a:avLst/>
          </a:prstGeom>
          <a:noFill/>
          <a:ln w="9525">
            <a:noFill/>
            <a:miter lim="800000"/>
            <a:headEnd/>
            <a:tailEnd/>
          </a:ln>
        </p:spPr>
      </p:pic>
      <p:pic>
        <p:nvPicPr>
          <p:cNvPr id="14427" name="Picture 4" descr="http://sie.energia.gob.mx/sie/imagenes/energia/header/curva.gif"/>
          <p:cNvPicPr>
            <a:picLocks noChangeAspect="1" noChangeArrowheads="1"/>
          </p:cNvPicPr>
          <p:nvPr/>
        </p:nvPicPr>
        <p:blipFill>
          <a:blip r:embed="rId6" cstate="print"/>
          <a:srcRect/>
          <a:stretch>
            <a:fillRect/>
          </a:stretch>
        </p:blipFill>
        <p:spPr bwMode="auto">
          <a:xfrm>
            <a:off x="2314575" y="266700"/>
            <a:ext cx="133350" cy="10477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pic>
        <p:nvPicPr>
          <p:cNvPr id="16388" name="Picture 7" descr="http://www.fuerzaeolica.com/trendgrafic2.gif"/>
          <p:cNvPicPr>
            <a:picLocks noChangeAspect="1" noChangeArrowheads="1"/>
          </p:cNvPicPr>
          <p:nvPr/>
        </p:nvPicPr>
        <p:blipFill>
          <a:blip r:embed="rId3" cstate="print"/>
          <a:srcRect/>
          <a:stretch>
            <a:fillRect/>
          </a:stretch>
        </p:blipFill>
        <p:spPr bwMode="auto">
          <a:xfrm>
            <a:off x="714375" y="928688"/>
            <a:ext cx="3643313" cy="4225925"/>
          </a:xfrm>
          <a:prstGeom prst="rect">
            <a:avLst/>
          </a:prstGeom>
          <a:noFill/>
          <a:ln w="9525">
            <a:noFill/>
            <a:miter lim="800000"/>
            <a:headEnd/>
            <a:tailEnd/>
          </a:ln>
        </p:spPr>
      </p:pic>
      <p:sp>
        <p:nvSpPr>
          <p:cNvPr id="16389" name="10 Rectángulo"/>
          <p:cNvSpPr>
            <a:spLocks noChangeArrowheads="1"/>
          </p:cNvSpPr>
          <p:nvPr/>
        </p:nvSpPr>
        <p:spPr bwMode="auto">
          <a:xfrm>
            <a:off x="4714875" y="2500313"/>
            <a:ext cx="4429125" cy="738187"/>
          </a:xfrm>
          <a:prstGeom prst="rect">
            <a:avLst/>
          </a:prstGeom>
          <a:noFill/>
          <a:ln w="9525">
            <a:noFill/>
            <a:miter lim="800000"/>
            <a:headEnd/>
            <a:tailEnd/>
          </a:ln>
        </p:spPr>
        <p:txBody>
          <a:bodyPr>
            <a:spAutoFit/>
          </a:bodyPr>
          <a:lstStyle/>
          <a:p>
            <a:r>
              <a:rPr lang="es-ES" sz="1400">
                <a:latin typeface="Calibri" pitchFamily="34" charset="0"/>
              </a:rPr>
              <a:t>Eje Y: Costo (Centavos/kilowatt-hora)</a:t>
            </a:r>
            <a:br>
              <a:rPr lang="es-ES" sz="1400">
                <a:latin typeface="Calibri" pitchFamily="34" charset="0"/>
              </a:rPr>
            </a:br>
            <a:r>
              <a:rPr lang="es-ES" sz="1400">
                <a:latin typeface="Calibri" pitchFamily="34" charset="0"/>
              </a:rPr>
              <a:t>Eje X: Fecha en años.</a:t>
            </a:r>
          </a:p>
          <a:p>
            <a:r>
              <a:rPr lang="es-ES" sz="1400">
                <a:latin typeface="Calibri" pitchFamily="34" charset="0"/>
              </a:rPr>
              <a:t>Fuente: U.S department of Energy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5929313" y="0"/>
            <a:ext cx="2571750" cy="1249363"/>
          </a:xfrm>
          <a:prstGeom prst="rect">
            <a:avLst/>
          </a:prstGeom>
          <a:noFill/>
          <a:ln w="9525">
            <a:noFill/>
            <a:miter lim="800000"/>
            <a:headEnd/>
            <a:tailEnd/>
          </a:ln>
        </p:spPr>
      </p:pic>
      <p:sp>
        <p:nvSpPr>
          <p:cNvPr id="17412" name="5 CuadroTexto"/>
          <p:cNvSpPr txBox="1">
            <a:spLocks noChangeArrowheads="1"/>
          </p:cNvSpPr>
          <p:nvPr/>
        </p:nvSpPr>
        <p:spPr bwMode="auto">
          <a:xfrm>
            <a:off x="571471" y="1071562"/>
            <a:ext cx="7858181" cy="4801314"/>
          </a:xfrm>
          <a:prstGeom prst="rect">
            <a:avLst/>
          </a:prstGeom>
          <a:noFill/>
          <a:ln w="9525">
            <a:noFill/>
            <a:miter lim="800000"/>
            <a:headEnd/>
            <a:tailEnd/>
          </a:ln>
        </p:spPr>
        <p:txBody>
          <a:bodyPr wrap="square">
            <a:spAutoFit/>
          </a:bodyPr>
          <a:lstStyle/>
          <a:p>
            <a:pPr algn="ctr"/>
            <a:r>
              <a:rPr lang="es-ES" b="1" dirty="0">
                <a:latin typeface="Calibri" pitchFamily="34" charset="0"/>
              </a:rPr>
              <a:t>VENTAJAS DE LA ENERGÍA EÓLICA</a:t>
            </a:r>
          </a:p>
          <a:p>
            <a:endParaRPr lang="es-ES" dirty="0">
              <a:latin typeface="Calibri" pitchFamily="34" charset="0"/>
            </a:endParaRPr>
          </a:p>
          <a:p>
            <a:pPr>
              <a:buFont typeface="Arial" charset="0"/>
              <a:buChar char="•"/>
            </a:pPr>
            <a:r>
              <a:rPr lang="es-ES" dirty="0">
                <a:latin typeface="Calibri" pitchFamily="34" charset="0"/>
              </a:rPr>
              <a:t>La energía eólica </a:t>
            </a:r>
            <a:r>
              <a:rPr lang="es-ES" b="1" dirty="0">
                <a:latin typeface="Calibri" pitchFamily="34" charset="0"/>
              </a:rPr>
              <a:t>no contamina</a:t>
            </a:r>
            <a:r>
              <a:rPr lang="es-ES" dirty="0">
                <a:latin typeface="Calibri" pitchFamily="34" charset="0"/>
              </a:rPr>
              <a:t>, </a:t>
            </a:r>
            <a:r>
              <a:rPr lang="es-ES" b="1" dirty="0">
                <a:latin typeface="Calibri" pitchFamily="34" charset="0"/>
              </a:rPr>
              <a:t>es inagotable</a:t>
            </a:r>
            <a:r>
              <a:rPr lang="es-ES" dirty="0">
                <a:latin typeface="Calibri" pitchFamily="34" charset="0"/>
              </a:rPr>
              <a:t> y frena el agotamiento de combustibles fósiles contribuyendo a </a:t>
            </a:r>
            <a:r>
              <a:rPr lang="es-ES" b="1" dirty="0">
                <a:latin typeface="Calibri" pitchFamily="34" charset="0"/>
              </a:rPr>
              <a:t>evitar el cambio climático</a:t>
            </a:r>
            <a:r>
              <a:rPr lang="es-ES" dirty="0">
                <a:latin typeface="Calibri" pitchFamily="34" charset="0"/>
              </a:rPr>
              <a:t>. Es una tecnología de aprovechamiento totalmente madura y puesta a punto.</a:t>
            </a:r>
          </a:p>
          <a:p>
            <a:pPr>
              <a:buFont typeface="Arial" charset="0"/>
              <a:buChar char="•"/>
            </a:pPr>
            <a:r>
              <a:rPr lang="es-ES" b="1" dirty="0">
                <a:latin typeface="Calibri" pitchFamily="34" charset="0"/>
              </a:rPr>
              <a:t>Es una de las fuentes más baratas</a:t>
            </a:r>
            <a:r>
              <a:rPr lang="es-ES" dirty="0">
                <a:latin typeface="Calibri" pitchFamily="34" charset="0"/>
              </a:rPr>
              <a:t>, puede competir en rentabilidad con otras fuentes energéticas tradicionales como las centrales térmicas de carbón (considerado tradicionalmente como el combustible más barato), las centrales de combustible e incluso con la energía nuclear, si se consideran los costes de reparar los daños medioambientales.</a:t>
            </a:r>
          </a:p>
          <a:p>
            <a:pPr>
              <a:buFont typeface="Arial" charset="0"/>
              <a:buChar char="•"/>
            </a:pPr>
            <a:r>
              <a:rPr lang="es-ES" dirty="0">
                <a:latin typeface="Calibri" pitchFamily="34" charset="0"/>
              </a:rPr>
              <a:t>El generar energía eléctrica sin que exista un proceso de combustión o una etapa de transformación térmica supone, desde el punto de vista medioambiental, un procedimiento muy favorable por ser limpio, exento de problemas de contaminación, etc. Se suprimen radicalmente los impactos originados por los combustibles durante su extracción, transformación, transporte y combustión, lo que </a:t>
            </a:r>
            <a:r>
              <a:rPr lang="es-ES" b="1" dirty="0">
                <a:latin typeface="Calibri" pitchFamily="34" charset="0"/>
              </a:rPr>
              <a:t>beneficia</a:t>
            </a:r>
            <a:r>
              <a:rPr lang="es-ES" dirty="0">
                <a:latin typeface="Calibri" pitchFamily="34" charset="0"/>
              </a:rPr>
              <a:t> la atmósfera, el suelo, el agua, la fauna, la vegetación, etc.</a:t>
            </a:r>
          </a:p>
          <a:p>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
        <p:nvSpPr>
          <p:cNvPr id="18436" name="6 Rectángulo"/>
          <p:cNvSpPr>
            <a:spLocks noChangeArrowheads="1"/>
          </p:cNvSpPr>
          <p:nvPr/>
        </p:nvSpPr>
        <p:spPr bwMode="auto">
          <a:xfrm>
            <a:off x="785786" y="1571612"/>
            <a:ext cx="7572428" cy="4524315"/>
          </a:xfrm>
          <a:prstGeom prst="rect">
            <a:avLst/>
          </a:prstGeom>
          <a:noFill/>
          <a:ln w="9525">
            <a:noFill/>
            <a:miter lim="800000"/>
            <a:headEnd/>
            <a:tailEnd/>
          </a:ln>
        </p:spPr>
        <p:txBody>
          <a:bodyPr wrap="square">
            <a:spAutoFit/>
          </a:bodyPr>
          <a:lstStyle/>
          <a:p>
            <a:pPr>
              <a:buFont typeface="Arial" charset="0"/>
              <a:buChar char="•"/>
            </a:pPr>
            <a:r>
              <a:rPr lang="es-ES" dirty="0">
                <a:latin typeface="Calibri" pitchFamily="34" charset="0"/>
              </a:rPr>
              <a:t>Evita la contaminación que conlleva el transporte de los combustibles; gas, petróleo, gasoil, carbón. Reduce el intenso tráfico marítimo y terrestre cerca de las centrales. Suprime los riesgos de accidentes durante estos transportes: limpiezas y mareas negras de petroleros, traslados de residuos nucleares, etc. No hace necesaria la instalación de líneas de abastecimiento: Canalizaciones a las refinerías o las centrales de gas.</a:t>
            </a:r>
          </a:p>
          <a:p>
            <a:pPr>
              <a:buFont typeface="Arial" charset="0"/>
              <a:buChar char="•"/>
            </a:pPr>
            <a:r>
              <a:rPr lang="es-ES" dirty="0">
                <a:latin typeface="Calibri" pitchFamily="34" charset="0"/>
              </a:rPr>
              <a:t>La utilización de la energía eólica para la generación de electricidad presenta </a:t>
            </a:r>
            <a:r>
              <a:rPr lang="es-ES" b="1" dirty="0">
                <a:latin typeface="Calibri" pitchFamily="34" charset="0"/>
              </a:rPr>
              <a:t>nula incidencia sobre las características fisicoquímicas del suelo</a:t>
            </a:r>
            <a:r>
              <a:rPr lang="es-ES" dirty="0">
                <a:latin typeface="Calibri" pitchFamily="34" charset="0"/>
              </a:rPr>
              <a:t> o su </a:t>
            </a:r>
            <a:r>
              <a:rPr lang="es-ES" dirty="0" err="1">
                <a:latin typeface="Calibri" pitchFamily="34" charset="0"/>
              </a:rPr>
              <a:t>erosionabilidad</a:t>
            </a:r>
            <a:r>
              <a:rPr lang="es-ES" dirty="0">
                <a:latin typeface="Calibri" pitchFamily="34" charset="0"/>
              </a:rPr>
              <a:t>, ya que no se produce ningún contaminante que incida sobre este medio, ni tampoco vertidos o grandes movimientos de tierras.</a:t>
            </a:r>
          </a:p>
          <a:p>
            <a:pPr>
              <a:buFont typeface="Arial" charset="0"/>
              <a:buChar char="•"/>
            </a:pPr>
            <a:r>
              <a:rPr lang="es-ES" dirty="0">
                <a:latin typeface="Calibri" pitchFamily="34" charset="0"/>
              </a:rPr>
              <a:t>Al contrario de lo que puede ocurrir con las energías convencionales, la energía eólica </a:t>
            </a:r>
            <a:r>
              <a:rPr lang="es-ES" b="1" dirty="0">
                <a:latin typeface="Calibri" pitchFamily="34" charset="0"/>
              </a:rPr>
              <a:t>no produce</a:t>
            </a:r>
            <a:r>
              <a:rPr lang="es-ES" dirty="0">
                <a:latin typeface="Calibri" pitchFamily="34" charset="0"/>
              </a:rPr>
              <a:t> ningún tipo de alteración sobre los acuíferos ni por consumo, ni por contaminación por residuos o vertidos. La generación de electricidad a partir del viento </a:t>
            </a:r>
            <a:r>
              <a:rPr lang="es-ES" b="1" dirty="0">
                <a:latin typeface="Calibri" pitchFamily="34" charset="0"/>
              </a:rPr>
              <a:t>no produce gases tóxicos, ni contribuye al efecto invernadero, ni destruye la capa de ozono, tampoco crea lluvia ácida</a:t>
            </a:r>
            <a:r>
              <a:rPr lang="es-ES" dirty="0">
                <a:latin typeface="Calibri" pitchFamily="34" charset="0"/>
              </a:rPr>
              <a:t>. No origina productos secundarios peligrosos ni residuos contaminantes.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print"/>
          <a:srcRect/>
          <a:stretch>
            <a:fillRect/>
          </a:stretch>
        </p:blipFill>
        <p:spPr bwMode="auto">
          <a:xfrm>
            <a:off x="5929313" y="214313"/>
            <a:ext cx="2571750" cy="1249362"/>
          </a:xfrm>
          <a:prstGeom prst="rect">
            <a:avLst/>
          </a:prstGeom>
          <a:noFill/>
          <a:ln w="9525">
            <a:noFill/>
            <a:miter lim="800000"/>
            <a:headEnd/>
            <a:tailEnd/>
          </a:ln>
        </p:spPr>
      </p:pic>
      <p:sp>
        <p:nvSpPr>
          <p:cNvPr id="19460" name="5 Rectángulo"/>
          <p:cNvSpPr>
            <a:spLocks noChangeArrowheads="1"/>
          </p:cNvSpPr>
          <p:nvPr/>
        </p:nvSpPr>
        <p:spPr bwMode="auto">
          <a:xfrm>
            <a:off x="714375" y="2000250"/>
            <a:ext cx="7786688" cy="2308225"/>
          </a:xfrm>
          <a:prstGeom prst="rect">
            <a:avLst/>
          </a:prstGeom>
          <a:noFill/>
          <a:ln w="9525">
            <a:noFill/>
            <a:miter lim="800000"/>
            <a:headEnd/>
            <a:tailEnd/>
          </a:ln>
        </p:spPr>
        <p:txBody>
          <a:bodyPr>
            <a:spAutoFit/>
          </a:bodyPr>
          <a:lstStyle/>
          <a:p>
            <a:r>
              <a:rPr lang="es-ES">
                <a:latin typeface="Calibri" pitchFamily="34" charset="0"/>
              </a:rPr>
              <a:t>Cada kW/h de electricidad generada por energía eólica en lugar de carbón, evita:</a:t>
            </a:r>
          </a:p>
          <a:p>
            <a:endParaRPr lang="es-ES">
              <a:latin typeface="Calibri" pitchFamily="34" charset="0"/>
            </a:endParaRPr>
          </a:p>
          <a:p>
            <a:endParaRPr lang="es-ES">
              <a:latin typeface="Calibri" pitchFamily="34" charset="0"/>
            </a:endParaRPr>
          </a:p>
          <a:p>
            <a:r>
              <a:rPr lang="es-ES" b="1">
                <a:latin typeface="Calibri" pitchFamily="34" charset="0"/>
              </a:rPr>
              <a:t>0,60 Kg. de CO2, dióxido de carbono</a:t>
            </a:r>
          </a:p>
          <a:p>
            <a:endParaRPr lang="es-ES">
              <a:latin typeface="Calibri" pitchFamily="34" charset="0"/>
            </a:endParaRPr>
          </a:p>
          <a:p>
            <a:r>
              <a:rPr lang="es-ES" b="1">
                <a:latin typeface="Calibri" pitchFamily="34" charset="0"/>
              </a:rPr>
              <a:t>1,33 gr. de SO2, dióxido de azufre</a:t>
            </a:r>
          </a:p>
          <a:p>
            <a:endParaRPr lang="es-ES">
              <a:latin typeface="Calibri" pitchFamily="34" charset="0"/>
            </a:endParaRPr>
          </a:p>
          <a:p>
            <a:r>
              <a:rPr lang="es-ES" b="1">
                <a:latin typeface="Calibri" pitchFamily="34" charset="0"/>
              </a:rPr>
              <a:t>1,67 gr. de NOx, óxido de nitrógeno</a:t>
            </a:r>
            <a:endParaRPr lang="es-ES">
              <a:latin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6357938" y="142875"/>
            <a:ext cx="2571750" cy="1249363"/>
          </a:xfrm>
          <a:prstGeom prst="rect">
            <a:avLst/>
          </a:prstGeom>
          <a:noFill/>
          <a:ln w="9525">
            <a:noFill/>
            <a:miter lim="800000"/>
            <a:headEnd/>
            <a:tailEnd/>
          </a:ln>
        </p:spPr>
      </p:pic>
      <p:graphicFrame>
        <p:nvGraphicFramePr>
          <p:cNvPr id="6" name="5 Tabla"/>
          <p:cNvGraphicFramePr>
            <a:graphicFrameLocks noGrp="1"/>
          </p:cNvGraphicFramePr>
          <p:nvPr/>
        </p:nvGraphicFramePr>
        <p:xfrm>
          <a:off x="571472" y="3357562"/>
          <a:ext cx="8215370" cy="1971676"/>
        </p:xfrm>
        <a:graphic>
          <a:graphicData uri="http://schemas.openxmlformats.org/drawingml/2006/table">
            <a:tbl>
              <a:tblPr/>
              <a:tblGrid>
                <a:gridCol w="1551062"/>
                <a:gridCol w="6664308"/>
              </a:tblGrid>
              <a:tr h="508636">
                <a:tc>
                  <a:txBody>
                    <a:bodyPr/>
                    <a:lstStyle/>
                    <a:p>
                      <a:pPr algn="ctr">
                        <a:spcBef>
                          <a:spcPts val="0"/>
                        </a:spcBef>
                        <a:spcAft>
                          <a:spcPts val="0"/>
                        </a:spcAft>
                      </a:pPr>
                      <a:r>
                        <a:rPr lang="es-ES" b="1" i="0" dirty="0">
                          <a:solidFill>
                            <a:srgbClr val="000000"/>
                          </a:solidFill>
                          <a:latin typeface="Calibri" pitchFamily="34" charset="0"/>
                          <a:cs typeface="Calibri" pitchFamily="34" charset="0"/>
                        </a:rPr>
                        <a:t>Evita</a:t>
                      </a:r>
                      <a:endParaRPr lang="es-ES" i="0" dirty="0">
                        <a:solidFill>
                          <a:srgbClr val="000000"/>
                        </a:solidFill>
                        <a:latin typeface="Calibri" pitchFamily="34" charset="0"/>
                        <a:cs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0"/>
                        </a:spcBef>
                        <a:spcAft>
                          <a:spcPts val="0"/>
                        </a:spcAft>
                      </a:pPr>
                      <a:r>
                        <a:rPr lang="es-ES" i="0" dirty="0">
                          <a:solidFill>
                            <a:srgbClr val="000000"/>
                          </a:solidFill>
                          <a:latin typeface="Calibri" pitchFamily="34" charset="0"/>
                          <a:cs typeface="Calibri" pitchFamily="34" charset="0"/>
                        </a:rPr>
                        <a:t>28.480 </a:t>
                      </a:r>
                      <a:r>
                        <a:rPr lang="es-ES" i="0" dirty="0" err="1">
                          <a:solidFill>
                            <a:srgbClr val="000000"/>
                          </a:solidFill>
                          <a:latin typeface="Calibri" pitchFamily="34" charset="0"/>
                          <a:cs typeface="Calibri" pitchFamily="34" charset="0"/>
                        </a:rPr>
                        <a:t>Tn.</a:t>
                      </a:r>
                      <a:r>
                        <a:rPr lang="es-ES" i="0" dirty="0">
                          <a:solidFill>
                            <a:srgbClr val="000000"/>
                          </a:solidFill>
                          <a:latin typeface="Calibri" pitchFamily="34" charset="0"/>
                          <a:cs typeface="Calibri" pitchFamily="34" charset="0"/>
                        </a:rPr>
                        <a:t> Al año de CO2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spcBef>
                          <a:spcPts val="0"/>
                        </a:spcBef>
                        <a:spcAft>
                          <a:spcPts val="0"/>
                        </a:spcAft>
                      </a:pPr>
                      <a:r>
                        <a:rPr lang="es-ES" b="1" i="0" dirty="0">
                          <a:solidFill>
                            <a:srgbClr val="000000"/>
                          </a:solidFill>
                          <a:latin typeface="Calibri" pitchFamily="34" charset="0"/>
                          <a:cs typeface="Calibri" pitchFamily="34" charset="0"/>
                        </a:rPr>
                        <a:t>Sustituye</a:t>
                      </a:r>
                      <a:endParaRPr lang="es-ES" i="0" dirty="0">
                        <a:solidFill>
                          <a:srgbClr val="000000"/>
                        </a:solidFill>
                        <a:latin typeface="Calibri" pitchFamily="34" charset="0"/>
                        <a:cs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0"/>
                        </a:spcBef>
                        <a:spcAft>
                          <a:spcPts val="0"/>
                        </a:spcAft>
                      </a:pPr>
                      <a:r>
                        <a:rPr lang="es-ES" i="0" dirty="0">
                          <a:solidFill>
                            <a:srgbClr val="000000"/>
                          </a:solidFill>
                          <a:latin typeface="Calibri" pitchFamily="34" charset="0"/>
                          <a:cs typeface="Calibri" pitchFamily="34" charset="0"/>
                        </a:rPr>
                        <a:t>2.447 </a:t>
                      </a:r>
                      <a:r>
                        <a:rPr lang="es-ES" i="0" dirty="0" err="1">
                          <a:solidFill>
                            <a:srgbClr val="000000"/>
                          </a:solidFill>
                          <a:latin typeface="Calibri" pitchFamily="34" charset="0"/>
                          <a:cs typeface="Calibri" pitchFamily="34" charset="0"/>
                        </a:rPr>
                        <a:t>Tep</a:t>
                      </a:r>
                      <a:r>
                        <a:rPr lang="es-ES" i="0" dirty="0">
                          <a:solidFill>
                            <a:srgbClr val="000000"/>
                          </a:solidFill>
                          <a:latin typeface="Calibri" pitchFamily="34" charset="0"/>
                          <a:cs typeface="Calibri" pitchFamily="34" charset="0"/>
                        </a:rPr>
                        <a:t>. toneladas equivalentes de petróleo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spcBef>
                          <a:spcPts val="0"/>
                        </a:spcBef>
                        <a:spcAft>
                          <a:spcPts val="0"/>
                        </a:spcAft>
                      </a:pPr>
                      <a:r>
                        <a:rPr lang="es-ES" b="1" i="0" dirty="0">
                          <a:solidFill>
                            <a:srgbClr val="000000"/>
                          </a:solidFill>
                          <a:latin typeface="Calibri" pitchFamily="34" charset="0"/>
                          <a:cs typeface="Calibri" pitchFamily="34" charset="0"/>
                        </a:rPr>
                        <a:t>Aporta</a:t>
                      </a:r>
                      <a:endParaRPr lang="es-ES" i="0" dirty="0">
                        <a:solidFill>
                          <a:srgbClr val="000000"/>
                        </a:solidFill>
                        <a:latin typeface="Calibri" pitchFamily="34" charset="0"/>
                        <a:cs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0"/>
                        </a:spcBef>
                        <a:spcAft>
                          <a:spcPts val="0"/>
                        </a:spcAft>
                      </a:pPr>
                      <a:r>
                        <a:rPr lang="es-ES" i="0" dirty="0">
                          <a:solidFill>
                            <a:srgbClr val="000000"/>
                          </a:solidFill>
                          <a:latin typeface="Calibri" pitchFamily="34" charset="0"/>
                          <a:cs typeface="Calibri" pitchFamily="34" charset="0"/>
                        </a:rPr>
                        <a:t>Trabajo a 130 personas al año durante el diseño y la construcción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spcBef>
                          <a:spcPts val="0"/>
                        </a:spcBef>
                        <a:spcAft>
                          <a:spcPts val="0"/>
                        </a:spcAft>
                      </a:pPr>
                      <a:r>
                        <a:rPr lang="es-ES" b="1" i="0" dirty="0">
                          <a:solidFill>
                            <a:srgbClr val="000000"/>
                          </a:solidFill>
                          <a:latin typeface="Calibri" pitchFamily="34" charset="0"/>
                          <a:cs typeface="Calibri" pitchFamily="34" charset="0"/>
                        </a:rPr>
                        <a:t>Proporciona</a:t>
                      </a:r>
                      <a:endParaRPr lang="es-ES" i="0" dirty="0">
                        <a:solidFill>
                          <a:srgbClr val="000000"/>
                        </a:solidFill>
                        <a:latin typeface="Calibri" pitchFamily="34" charset="0"/>
                        <a:cs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0"/>
                        </a:spcBef>
                        <a:spcAft>
                          <a:spcPts val="0"/>
                        </a:spcAft>
                      </a:pPr>
                      <a:r>
                        <a:rPr lang="es-ES" i="0" dirty="0">
                          <a:solidFill>
                            <a:srgbClr val="000000"/>
                          </a:solidFill>
                          <a:latin typeface="Calibri" pitchFamily="34" charset="0"/>
                          <a:cs typeface="Calibri" pitchFamily="34" charset="0"/>
                        </a:rPr>
                        <a:t>Industria y desarrollo de tecnología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gn="ctr">
                        <a:spcBef>
                          <a:spcPts val="0"/>
                        </a:spcBef>
                        <a:spcAft>
                          <a:spcPts val="0"/>
                        </a:spcAft>
                      </a:pPr>
                      <a:r>
                        <a:rPr lang="es-ES" b="1" i="0" dirty="0">
                          <a:solidFill>
                            <a:srgbClr val="000000"/>
                          </a:solidFill>
                          <a:latin typeface="Calibri" pitchFamily="34" charset="0"/>
                          <a:cs typeface="Calibri" pitchFamily="34" charset="0"/>
                        </a:rPr>
                        <a:t>Genera</a:t>
                      </a:r>
                      <a:endParaRPr lang="es-ES" i="0" dirty="0">
                        <a:solidFill>
                          <a:srgbClr val="000000"/>
                        </a:solidFill>
                        <a:latin typeface="Calibri" pitchFamily="34" charset="0"/>
                        <a:cs typeface="Calibri"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0"/>
                        </a:spcBef>
                        <a:spcAft>
                          <a:spcPts val="0"/>
                        </a:spcAft>
                      </a:pPr>
                      <a:r>
                        <a:rPr lang="es-ES" i="0" dirty="0">
                          <a:solidFill>
                            <a:srgbClr val="000000"/>
                          </a:solidFill>
                          <a:latin typeface="Calibri" pitchFamily="34" charset="0"/>
                          <a:cs typeface="Calibri" pitchFamily="34" charset="0"/>
                        </a:rPr>
                        <a:t>Energía eléctrica para 11.000 familias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0504" name="Rectangle 1"/>
          <p:cNvSpPr>
            <a:spLocks noChangeArrowheads="1"/>
          </p:cNvSpPr>
          <p:nvPr/>
        </p:nvSpPr>
        <p:spPr bwMode="auto">
          <a:xfrm>
            <a:off x="285750" y="2286000"/>
            <a:ext cx="9144000" cy="369888"/>
          </a:xfrm>
          <a:prstGeom prst="rect">
            <a:avLst/>
          </a:prstGeom>
          <a:noFill/>
          <a:ln w="9525">
            <a:noFill/>
            <a:miter lim="800000"/>
            <a:headEnd/>
            <a:tailEnd/>
          </a:ln>
        </p:spPr>
        <p:txBody>
          <a:bodyPr anchor="ctr">
            <a:spAutoFit/>
          </a:bodyPr>
          <a:lstStyle/>
          <a:p>
            <a:pPr algn="ctr" eaLnBrk="0" hangingPunct="0"/>
            <a:r>
              <a:rPr lang="es-ES" b="1">
                <a:latin typeface="Calibri" pitchFamily="34" charset="0"/>
              </a:rPr>
              <a:t>Un Parque de 10 MW</a:t>
            </a:r>
            <a:endParaRPr lang="es-ES">
              <a:latin typeface="Calibri" pitchFamily="34" charset="0"/>
            </a:endParaRPr>
          </a:p>
        </p:txBody>
      </p:sp>
      <p:pic>
        <p:nvPicPr>
          <p:cNvPr id="20505" name="Picture 4" descr="http://centros5.pntic.mec.es/ies.victoria.kent/Rincon-C/Curiosid/rc-74/image015.jpg"/>
          <p:cNvPicPr>
            <a:picLocks noChangeAspect="1" noChangeArrowheads="1"/>
          </p:cNvPicPr>
          <p:nvPr/>
        </p:nvPicPr>
        <p:blipFill>
          <a:blip r:embed="rId3" cstate="print"/>
          <a:srcRect/>
          <a:stretch>
            <a:fillRect/>
          </a:stretch>
        </p:blipFill>
        <p:spPr bwMode="auto">
          <a:xfrm>
            <a:off x="500034" y="500042"/>
            <a:ext cx="1905000" cy="269557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Archivo:Wind 2006andprediction en.png">
            <a:hlinkClick r:id="rId2"/>
          </p:cNvPr>
          <p:cNvPicPr>
            <a:picLocks noChangeAspect="1" noChangeArrowheads="1"/>
          </p:cNvPicPr>
          <p:nvPr/>
        </p:nvPicPr>
        <p:blipFill>
          <a:blip r:embed="rId3" cstate="print"/>
          <a:srcRect/>
          <a:stretch>
            <a:fillRect/>
          </a:stretch>
        </p:blipFill>
        <p:spPr bwMode="auto">
          <a:xfrm>
            <a:off x="1500166" y="2071678"/>
            <a:ext cx="5962650" cy="3781425"/>
          </a:xfrm>
          <a:prstGeom prst="rect">
            <a:avLst/>
          </a:prstGeom>
          <a:noFill/>
          <a:ln w="9525">
            <a:noFill/>
            <a:miter lim="800000"/>
            <a:headEnd/>
            <a:tailEnd/>
          </a:ln>
        </p:spPr>
      </p:pic>
      <p:pic>
        <p:nvPicPr>
          <p:cNvPr id="21507" name="Picture 2"/>
          <p:cNvPicPr>
            <a:picLocks noChangeAspect="1" noChangeArrowheads="1"/>
          </p:cNvPicPr>
          <p:nvPr/>
        </p:nvPicPr>
        <p:blipFill>
          <a:blip r:embed="rId4" cstate="print"/>
          <a:srcRect/>
          <a:stretch>
            <a:fillRect/>
          </a:stretch>
        </p:blipFill>
        <p:spPr bwMode="auto">
          <a:xfrm>
            <a:off x="6357938" y="142875"/>
            <a:ext cx="2571750" cy="124936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6357938" y="142875"/>
            <a:ext cx="2571750" cy="1249363"/>
          </a:xfrm>
          <a:prstGeom prst="rect">
            <a:avLst/>
          </a:prstGeom>
          <a:noFill/>
          <a:ln w="9525">
            <a:noFill/>
            <a:miter lim="800000"/>
            <a:headEnd/>
            <a:tailEnd/>
          </a:ln>
        </p:spPr>
      </p:pic>
      <p:sp>
        <p:nvSpPr>
          <p:cNvPr id="3" name="TextBox 2"/>
          <p:cNvSpPr txBox="1"/>
          <p:nvPr/>
        </p:nvSpPr>
        <p:spPr>
          <a:xfrm>
            <a:off x="1928794" y="1785926"/>
            <a:ext cx="3282245" cy="3416320"/>
          </a:xfrm>
          <a:prstGeom prst="rect">
            <a:avLst/>
          </a:prstGeom>
          <a:noFill/>
        </p:spPr>
        <p:txBody>
          <a:bodyPr wrap="none" rtlCol="0">
            <a:spAutoFit/>
          </a:bodyPr>
          <a:lstStyle/>
          <a:p>
            <a:r>
              <a:rPr lang="es-MX" dirty="0" smtClean="0"/>
              <a:t>Contacto:</a:t>
            </a:r>
          </a:p>
          <a:p>
            <a:endParaRPr lang="es-MX" dirty="0"/>
          </a:p>
          <a:p>
            <a:r>
              <a:rPr lang="es-MX" dirty="0" smtClean="0"/>
              <a:t>Ing. Carlos Sandoval Gómez</a:t>
            </a:r>
          </a:p>
          <a:p>
            <a:r>
              <a:rPr lang="es-MX" dirty="0" smtClean="0"/>
              <a:t>Director General</a:t>
            </a:r>
          </a:p>
          <a:p>
            <a:endParaRPr lang="es-MX" dirty="0"/>
          </a:p>
          <a:p>
            <a:r>
              <a:rPr lang="es-MX" sz="1400" dirty="0" smtClean="0">
                <a:hlinkClick r:id="rId3"/>
              </a:rPr>
              <a:t>carlos.sandoval@eectron.com</a:t>
            </a:r>
            <a:endParaRPr lang="es-MX" sz="1400" dirty="0" smtClean="0"/>
          </a:p>
          <a:p>
            <a:endParaRPr lang="es-MX" sz="1400" dirty="0"/>
          </a:p>
          <a:p>
            <a:r>
              <a:rPr lang="es-MX" sz="1400" dirty="0" smtClean="0"/>
              <a:t>Gabriel Mancera 1121 colonia del Valle</a:t>
            </a:r>
          </a:p>
          <a:p>
            <a:r>
              <a:rPr lang="es-MX" sz="1400" dirty="0" smtClean="0"/>
              <a:t>México D.F.</a:t>
            </a:r>
          </a:p>
          <a:p>
            <a:r>
              <a:rPr lang="es-MX" sz="1400" dirty="0" smtClean="0"/>
              <a:t>Ciudad de México</a:t>
            </a:r>
          </a:p>
          <a:p>
            <a:r>
              <a:rPr lang="es-MX" sz="1400" dirty="0" smtClean="0"/>
              <a:t>03100</a:t>
            </a:r>
          </a:p>
          <a:p>
            <a:endParaRPr lang="es-MX" sz="1400" dirty="0"/>
          </a:p>
          <a:p>
            <a:r>
              <a:rPr lang="es-MX" sz="1400" dirty="0" smtClean="0"/>
              <a:t>T. (5255) 5559 5288 y   5575 7975</a:t>
            </a:r>
          </a:p>
          <a:p>
            <a:r>
              <a:rPr lang="es-MX" sz="1400" dirty="0" smtClean="0">
                <a:hlinkClick r:id="rId4"/>
              </a:rPr>
              <a:t>www.eectron.com</a:t>
            </a:r>
            <a:r>
              <a:rPr lang="es-MX" sz="1400" dirty="0" smtClean="0"/>
              <a:t> </a:t>
            </a:r>
            <a:endParaRPr 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7 CuadroTexto"/>
          <p:cNvSpPr txBox="1">
            <a:spLocks noChangeArrowheads="1"/>
          </p:cNvSpPr>
          <p:nvPr/>
        </p:nvSpPr>
        <p:spPr bwMode="auto">
          <a:xfrm>
            <a:off x="428625" y="1500188"/>
            <a:ext cx="8215313" cy="5078313"/>
          </a:xfrm>
          <a:prstGeom prst="rect">
            <a:avLst/>
          </a:prstGeom>
          <a:noFill/>
          <a:ln w="9525">
            <a:noFill/>
            <a:miter lim="800000"/>
            <a:headEnd/>
            <a:tailEnd/>
          </a:ln>
        </p:spPr>
        <p:txBody>
          <a:bodyPr>
            <a:spAutoFit/>
          </a:bodyPr>
          <a:lstStyle/>
          <a:p>
            <a:r>
              <a:rPr lang="es-ES" b="1" dirty="0">
                <a:latin typeface="Calibri" pitchFamily="34" charset="0"/>
              </a:rPr>
              <a:t>NOSOTROS</a:t>
            </a:r>
          </a:p>
          <a:p>
            <a:endParaRPr lang="es-ES" b="1" dirty="0">
              <a:latin typeface="Calibri" pitchFamily="34" charset="0"/>
            </a:endParaRPr>
          </a:p>
          <a:p>
            <a:pPr algn="just"/>
            <a:r>
              <a:rPr lang="es-ES" dirty="0">
                <a:latin typeface="Calibri" pitchFamily="34" charset="0"/>
              </a:rPr>
              <a:t>Somos una empresa mexicana integradora de servicios, dedicada a la consultoría, desarrollo e implementación de proyectos en la áreas</a:t>
            </a:r>
            <a:r>
              <a:rPr lang="es-ES" dirty="0" smtClean="0">
                <a:latin typeface="Calibri" pitchFamily="34" charset="0"/>
              </a:rPr>
              <a:t>:</a:t>
            </a:r>
          </a:p>
          <a:p>
            <a:pPr algn="just"/>
            <a:endParaRPr lang="es-ES" sz="1200" dirty="0">
              <a:latin typeface="Calibri" pitchFamily="34" charset="0"/>
            </a:endParaRPr>
          </a:p>
          <a:p>
            <a:pPr>
              <a:buFont typeface="Arial" charset="0"/>
              <a:buChar char="•"/>
            </a:pPr>
            <a:r>
              <a:rPr lang="es-ES" dirty="0">
                <a:latin typeface="Calibri" pitchFamily="34" charset="0"/>
              </a:rPr>
              <a:t> Energía </a:t>
            </a:r>
            <a:r>
              <a:rPr lang="es-ES" dirty="0" smtClean="0">
                <a:latin typeface="Calibri" pitchFamily="34" charset="0"/>
              </a:rPr>
              <a:t>renovable</a:t>
            </a:r>
          </a:p>
          <a:p>
            <a:pPr lvl="1">
              <a:buFont typeface="Arial" charset="0"/>
              <a:buChar char="•"/>
            </a:pPr>
            <a:r>
              <a:rPr lang="es-ES" dirty="0" smtClean="0">
                <a:latin typeface="Calibri" pitchFamily="34" charset="0"/>
              </a:rPr>
              <a:t> Hidráulica</a:t>
            </a:r>
          </a:p>
          <a:p>
            <a:pPr lvl="1">
              <a:buFont typeface="Arial" charset="0"/>
              <a:buChar char="•"/>
            </a:pPr>
            <a:r>
              <a:rPr lang="es-ES" dirty="0">
                <a:latin typeface="Calibri" pitchFamily="34" charset="0"/>
              </a:rPr>
              <a:t> </a:t>
            </a:r>
            <a:r>
              <a:rPr lang="es-ES" dirty="0" smtClean="0">
                <a:latin typeface="Calibri" pitchFamily="34" charset="0"/>
              </a:rPr>
              <a:t>Eólica</a:t>
            </a:r>
            <a:endParaRPr lang="es-ES" dirty="0">
              <a:latin typeface="Calibri" pitchFamily="34" charset="0"/>
            </a:endParaRPr>
          </a:p>
          <a:p>
            <a:pPr>
              <a:buFont typeface="Arial" charset="0"/>
              <a:buChar char="•"/>
            </a:pPr>
            <a:r>
              <a:rPr lang="es-ES" dirty="0">
                <a:latin typeface="Calibri" pitchFamily="34" charset="0"/>
              </a:rPr>
              <a:t> Medio Ambiente</a:t>
            </a:r>
          </a:p>
          <a:p>
            <a:endParaRPr lang="es-ES" dirty="0">
              <a:latin typeface="Calibri" pitchFamily="34" charset="0"/>
            </a:endParaRPr>
          </a:p>
          <a:p>
            <a:r>
              <a:rPr lang="es-ES" b="1" dirty="0">
                <a:latin typeface="Calibri" pitchFamily="34" charset="0"/>
              </a:rPr>
              <a:t>VISION</a:t>
            </a:r>
          </a:p>
          <a:p>
            <a:endParaRPr lang="es-ES" dirty="0">
              <a:latin typeface="Calibri" pitchFamily="34" charset="0"/>
            </a:endParaRPr>
          </a:p>
          <a:p>
            <a:r>
              <a:rPr lang="es-ES" b="1" dirty="0">
                <a:latin typeface="Calibri" pitchFamily="34" charset="0"/>
              </a:rPr>
              <a:t>Experiencia</a:t>
            </a:r>
            <a:r>
              <a:rPr lang="es-ES" dirty="0">
                <a:latin typeface="Calibri" pitchFamily="34" charset="0"/>
              </a:rPr>
              <a:t> que nos muestra a diario, en los diferentes ámbitos de la actividad, que la unión de esfuerzos y recursos representa la fórmula de superación para todos y es, precisamente en esta perspectiva en donde se debe buscar la implementación de diversos esquemas de cooperación empresarial acorde al tamaño y capacidad económica de las empresas, así como su estrategia comercial.</a:t>
            </a:r>
          </a:p>
          <a:p>
            <a:endParaRPr lang="es-ES" dirty="0">
              <a:latin typeface="Calibri" pitchFamily="34" charset="0"/>
            </a:endParaRPr>
          </a:p>
        </p:txBody>
      </p:sp>
      <p:pic>
        <p:nvPicPr>
          <p:cNvPr id="7"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
        <p:nvSpPr>
          <p:cNvPr id="4100" name="6 CuadroTexto"/>
          <p:cNvSpPr txBox="1">
            <a:spLocks noChangeArrowheads="1"/>
          </p:cNvSpPr>
          <p:nvPr/>
        </p:nvSpPr>
        <p:spPr bwMode="auto">
          <a:xfrm>
            <a:off x="500034" y="2285992"/>
            <a:ext cx="3714747" cy="2308324"/>
          </a:xfrm>
          <a:prstGeom prst="rect">
            <a:avLst/>
          </a:prstGeom>
          <a:noFill/>
          <a:ln w="9525">
            <a:noFill/>
            <a:miter lim="800000"/>
            <a:headEnd/>
            <a:tailEnd/>
          </a:ln>
        </p:spPr>
        <p:txBody>
          <a:bodyPr wrap="square">
            <a:spAutoFit/>
          </a:bodyPr>
          <a:lstStyle/>
          <a:p>
            <a:r>
              <a:rPr lang="es-ES" b="1" dirty="0">
                <a:latin typeface="Calibri" pitchFamily="34" charset="0"/>
              </a:rPr>
              <a:t>VISION</a:t>
            </a:r>
          </a:p>
          <a:p>
            <a:endParaRPr lang="es-ES" b="1" dirty="0">
              <a:latin typeface="Calibri" pitchFamily="34" charset="0"/>
            </a:endParaRPr>
          </a:p>
          <a:p>
            <a:r>
              <a:rPr lang="es-ES" dirty="0">
                <a:latin typeface="Calibri" pitchFamily="34" charset="0"/>
              </a:rPr>
              <a:t>El Objetivo es describir la capacidad de EECTRON GREEN ENERGY para cumplir e incluso exceder las expectativas como socio estratégico en la planeación, diseño y desarrollo de proyectos energéticos.</a:t>
            </a:r>
          </a:p>
        </p:txBody>
      </p:sp>
      <p:pic>
        <p:nvPicPr>
          <p:cNvPr id="4102" name="Picture 6" descr="http://www.dforceblog.com/wp-content/uploads/2009/02/planta-energia-eolica-300x233.jpg"/>
          <p:cNvPicPr>
            <a:picLocks noChangeAspect="1" noChangeArrowheads="1"/>
          </p:cNvPicPr>
          <p:nvPr/>
        </p:nvPicPr>
        <p:blipFill>
          <a:blip r:embed="rId3" cstate="print"/>
          <a:srcRect/>
          <a:stretch>
            <a:fillRect/>
          </a:stretch>
        </p:blipFill>
        <p:spPr bwMode="auto">
          <a:xfrm>
            <a:off x="4643438" y="2071678"/>
            <a:ext cx="3714776" cy="288514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
        <p:nvSpPr>
          <p:cNvPr id="5124" name="5 CuadroTexto"/>
          <p:cNvSpPr txBox="1">
            <a:spLocks noChangeArrowheads="1"/>
          </p:cNvSpPr>
          <p:nvPr/>
        </p:nvSpPr>
        <p:spPr bwMode="auto">
          <a:xfrm>
            <a:off x="500034" y="1643050"/>
            <a:ext cx="8143875" cy="5386090"/>
          </a:xfrm>
          <a:prstGeom prst="rect">
            <a:avLst/>
          </a:prstGeom>
          <a:noFill/>
          <a:ln w="9525">
            <a:noFill/>
            <a:miter lim="800000"/>
            <a:headEnd/>
            <a:tailEnd/>
          </a:ln>
        </p:spPr>
        <p:txBody>
          <a:bodyPr>
            <a:spAutoFit/>
          </a:bodyPr>
          <a:lstStyle/>
          <a:p>
            <a:r>
              <a:rPr lang="es-ES" b="1" dirty="0">
                <a:latin typeface="Calibri" pitchFamily="34" charset="0"/>
              </a:rPr>
              <a:t>SERVICIOS</a:t>
            </a:r>
          </a:p>
          <a:p>
            <a:endParaRPr lang="es-ES" dirty="0">
              <a:latin typeface="Calibri" pitchFamily="34" charset="0"/>
            </a:endParaRPr>
          </a:p>
          <a:p>
            <a:pPr fontAlgn="t">
              <a:buFont typeface="Arial" pitchFamily="34" charset="0"/>
              <a:buChar char="•"/>
            </a:pPr>
            <a:r>
              <a:rPr lang="es-MX" sz="1600" dirty="0" smtClean="0"/>
              <a:t> Realizamos la </a:t>
            </a:r>
            <a:r>
              <a:rPr lang="es-MX" sz="1600" b="1" dirty="0" smtClean="0"/>
              <a:t>revisión técnica</a:t>
            </a:r>
            <a:r>
              <a:rPr lang="es-MX" sz="1600" dirty="0" smtClean="0"/>
              <a:t> de los proyectos.</a:t>
            </a:r>
          </a:p>
          <a:p>
            <a:pPr fontAlgn="t"/>
            <a:endParaRPr lang="es-MX" sz="1600" dirty="0" smtClean="0"/>
          </a:p>
          <a:p>
            <a:pPr fontAlgn="t">
              <a:buFont typeface="Arial" pitchFamily="34" charset="0"/>
              <a:buChar char="•"/>
            </a:pPr>
            <a:r>
              <a:rPr lang="es-MX" sz="1600" b="1" dirty="0" smtClean="0"/>
              <a:t> Comprobamos y contrastamos el estudio de recurso</a:t>
            </a:r>
            <a:r>
              <a:rPr lang="es-MX" sz="1600" dirty="0" smtClean="0"/>
              <a:t> hidráulicos, eólico y el cálculo de la  producción estimada.</a:t>
            </a:r>
          </a:p>
          <a:p>
            <a:pPr fontAlgn="t"/>
            <a:endParaRPr lang="es-MX" sz="1600" dirty="0" smtClean="0"/>
          </a:p>
          <a:p>
            <a:pPr fontAlgn="t"/>
            <a:r>
              <a:rPr lang="es-MX" sz="1600" dirty="0" smtClean="0"/>
              <a:t>Comprobamos la </a:t>
            </a:r>
            <a:r>
              <a:rPr lang="es-MX" sz="1600" b="1" dirty="0" smtClean="0"/>
              <a:t>adecuación de los aerogeneradores</a:t>
            </a:r>
            <a:r>
              <a:rPr lang="es-MX" sz="1600" dirty="0" smtClean="0"/>
              <a:t> escogidos a las características del viento presente en el parque.</a:t>
            </a:r>
            <a:endParaRPr lang="es-MX" sz="1600" dirty="0"/>
          </a:p>
          <a:p>
            <a:pPr fontAlgn="t"/>
            <a:endParaRPr lang="es-MX" sz="1600" dirty="0" smtClean="0"/>
          </a:p>
          <a:p>
            <a:pPr fontAlgn="t"/>
            <a:r>
              <a:rPr lang="es-MX" sz="1600" dirty="0" smtClean="0"/>
              <a:t>Revisamos las </a:t>
            </a:r>
            <a:r>
              <a:rPr lang="es-MX" sz="1600" b="1" dirty="0" smtClean="0"/>
              <a:t>hipótesis de cálculo del modelo financiero</a:t>
            </a:r>
            <a:r>
              <a:rPr lang="es-MX" sz="1600" dirty="0" smtClean="0"/>
              <a:t> (Presupuesto, cuotas de mantenimiento, etc.), asegurando que estén ajustadas a precios de mercado y que se corresponden con los contratos firmados.</a:t>
            </a:r>
          </a:p>
          <a:p>
            <a:pPr fontAlgn="t"/>
            <a:endParaRPr lang="es-MX" sz="1600" dirty="0" smtClean="0"/>
          </a:p>
          <a:p>
            <a:pPr fontAlgn="t"/>
            <a:r>
              <a:rPr lang="es-MX" sz="1600" b="1" dirty="0" smtClean="0"/>
              <a:t>Estudiamos los contratos clave</a:t>
            </a:r>
            <a:r>
              <a:rPr lang="es-MX" sz="1600" dirty="0" smtClean="0"/>
              <a:t> (suministro de aerogeneradores, operación y mantenimiento, etc.).</a:t>
            </a:r>
          </a:p>
          <a:p>
            <a:pPr fontAlgn="t"/>
            <a:endParaRPr lang="es-MX" sz="1600" dirty="0" smtClean="0"/>
          </a:p>
          <a:p>
            <a:pPr fontAlgn="t"/>
            <a:r>
              <a:rPr lang="es-MX" sz="1600" dirty="0" smtClean="0"/>
              <a:t>Analizamos el </a:t>
            </a:r>
            <a:r>
              <a:rPr lang="es-MX" sz="1600" b="1" dirty="0" smtClean="0"/>
              <a:t>estado de la tramitación</a:t>
            </a:r>
            <a:r>
              <a:rPr lang="es-MX" sz="1600" dirty="0" smtClean="0"/>
              <a:t>, contrastando que todos los permisos sean coherentes con el proyecto que se desea ejecutar </a:t>
            </a:r>
          </a:p>
          <a:p>
            <a:endParaRPr lang="es-ES" dirty="0">
              <a:latin typeface="Calibri" pitchFamily="34" charset="0"/>
            </a:endParaRPr>
          </a:p>
          <a:p>
            <a:pPr>
              <a:buFont typeface="Arial" charset="0"/>
              <a:buChar char="•"/>
            </a:pPr>
            <a:endParaRPr lang="es-ES" dirty="0">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
        <p:nvSpPr>
          <p:cNvPr id="7172" name="5 CuadroTexto"/>
          <p:cNvSpPr txBox="1">
            <a:spLocks noChangeArrowheads="1"/>
          </p:cNvSpPr>
          <p:nvPr/>
        </p:nvSpPr>
        <p:spPr bwMode="auto">
          <a:xfrm>
            <a:off x="500063" y="1571625"/>
            <a:ext cx="8358187" cy="4246563"/>
          </a:xfrm>
          <a:prstGeom prst="rect">
            <a:avLst/>
          </a:prstGeom>
          <a:noFill/>
          <a:ln w="9525">
            <a:noFill/>
            <a:miter lim="800000"/>
            <a:headEnd/>
            <a:tailEnd/>
          </a:ln>
        </p:spPr>
        <p:txBody>
          <a:bodyPr>
            <a:spAutoFit/>
          </a:bodyPr>
          <a:lstStyle/>
          <a:p>
            <a:r>
              <a:rPr lang="es-ES" b="1" dirty="0" smtClean="0">
                <a:latin typeface="Calibri" pitchFamily="34" charset="0"/>
              </a:rPr>
              <a:t>PROYECTO REALIZADO PARA EL GOBIERNO DE OAXACA</a:t>
            </a:r>
            <a:endParaRPr lang="es-ES" b="1" dirty="0">
              <a:latin typeface="Calibri" pitchFamily="34" charset="0"/>
            </a:endParaRPr>
          </a:p>
          <a:p>
            <a:endParaRPr lang="es-ES" dirty="0">
              <a:latin typeface="Calibri" pitchFamily="34" charset="0"/>
            </a:endParaRPr>
          </a:p>
          <a:p>
            <a:r>
              <a:rPr lang="es-ES" b="1" dirty="0">
                <a:latin typeface="Calibri" pitchFamily="34" charset="0"/>
              </a:rPr>
              <a:t>ISTMO DE TEHUANTEPEC</a:t>
            </a:r>
          </a:p>
          <a:p>
            <a:r>
              <a:rPr lang="es-ES" b="1" dirty="0">
                <a:latin typeface="Calibri" pitchFamily="34" charset="0"/>
              </a:rPr>
              <a:t>PROGRAMA DE DESARROLLO SUSTENTABLE</a:t>
            </a:r>
          </a:p>
          <a:p>
            <a:endParaRPr lang="es-ES" dirty="0">
              <a:latin typeface="Calibri" pitchFamily="34" charset="0"/>
            </a:endParaRPr>
          </a:p>
          <a:p>
            <a:r>
              <a:rPr lang="es-ES" dirty="0">
                <a:latin typeface="Calibri" pitchFamily="34" charset="0"/>
              </a:rPr>
              <a:t>El proyecto aborda la necesidad del Gobierno del Estado de Oaxaca de disponer de un Programa Estratégico que garantice el desarrollo ordenado y planificado del Istmo de Tehuantepec oaxaqueño, considerado como una zona estratégica de desarrollo sustentable, debido a la alta disponibilidad de energéticos renovables y en especial de recursos eólicos que constituyen su mayor riqueza.</a:t>
            </a:r>
          </a:p>
          <a:p>
            <a:r>
              <a:rPr lang="es-ES" dirty="0">
                <a:latin typeface="Calibri" pitchFamily="34" charset="0"/>
              </a:rPr>
              <a:t>El proyecto consta de una estrategia denominada </a:t>
            </a:r>
            <a:r>
              <a:rPr lang="es-ES" b="1" i="1" dirty="0">
                <a:latin typeface="Calibri" pitchFamily="34" charset="0"/>
              </a:rPr>
              <a:t>Programa para el Desarrollo Sustentable del Istmo de Tehuantepec</a:t>
            </a:r>
            <a:r>
              <a:rPr lang="es-ES" dirty="0">
                <a:latin typeface="Calibri" pitchFamily="34" charset="0"/>
              </a:rPr>
              <a:t>, así como de otro proyecto denominado  </a:t>
            </a:r>
            <a:r>
              <a:rPr lang="es-ES" b="1" i="1" dirty="0">
                <a:latin typeface="Calibri" pitchFamily="34" charset="0"/>
              </a:rPr>
              <a:t>Gestión Tecnológica, Académica y empresarial en el Ámbito de la Industria Eólica en el Istmo de Tehuantepec</a:t>
            </a:r>
            <a:r>
              <a:rPr lang="es-ES" dirty="0">
                <a:latin typeface="Calibri" pitchFamily="34" charset="0"/>
              </a:rPr>
              <a:t>, que constituye la propuesta de ejecución de la primera etapa de la estrategia.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
        <p:nvSpPr>
          <p:cNvPr id="6" name="5 CuadroTexto"/>
          <p:cNvSpPr txBox="1"/>
          <p:nvPr/>
        </p:nvSpPr>
        <p:spPr>
          <a:xfrm>
            <a:off x="500063" y="1643063"/>
            <a:ext cx="8215312" cy="4524375"/>
          </a:xfrm>
          <a:prstGeom prst="rect">
            <a:avLst/>
          </a:prstGeom>
          <a:noFill/>
        </p:spPr>
        <p:txBody>
          <a:bodyPr>
            <a:spAutoFit/>
          </a:bodyPr>
          <a:lstStyle/>
          <a:p>
            <a:pPr fontAlgn="auto">
              <a:spcBef>
                <a:spcPts val="0"/>
              </a:spcBef>
              <a:spcAft>
                <a:spcPts val="0"/>
              </a:spcAft>
              <a:defRPr/>
            </a:pPr>
            <a:r>
              <a:rPr lang="es-ES" dirty="0">
                <a:latin typeface="+mn-lt"/>
                <a:cs typeface="+mn-cs"/>
              </a:rPr>
              <a:t>Para la realización de estos trabajos fue necesario formalizar el “Diagnóstico por Áreas Específicas” que constituye el sustento de la estrategia y se divide en:</a:t>
            </a:r>
          </a:p>
          <a:p>
            <a:pPr fontAlgn="auto">
              <a:spcBef>
                <a:spcPts val="0"/>
              </a:spcBef>
              <a:spcAft>
                <a:spcPts val="0"/>
              </a:spcAft>
              <a:defRPr/>
            </a:pPr>
            <a:endParaRPr lang="es-ES" dirty="0">
              <a:latin typeface="+mn-lt"/>
              <a:cs typeface="+mn-cs"/>
            </a:endParaRPr>
          </a:p>
          <a:p>
            <a:pPr marL="342900" indent="-342900" fontAlgn="auto">
              <a:spcBef>
                <a:spcPts val="0"/>
              </a:spcBef>
              <a:spcAft>
                <a:spcPts val="0"/>
              </a:spcAft>
              <a:buFont typeface="+mj-lt"/>
              <a:buAutoNum type="arabicPeriod"/>
              <a:defRPr/>
            </a:pPr>
            <a:r>
              <a:rPr lang="es-ES" b="1" dirty="0">
                <a:latin typeface="+mn-lt"/>
                <a:cs typeface="+mn-cs"/>
              </a:rPr>
              <a:t>EDUCACION:</a:t>
            </a:r>
            <a:r>
              <a:rPr lang="es-ES" dirty="0">
                <a:latin typeface="+mn-lt"/>
                <a:cs typeface="+mn-cs"/>
              </a:rPr>
              <a:t> 	Diagnóstico de la educación superior en la región</a:t>
            </a:r>
          </a:p>
          <a:p>
            <a:pPr marL="342900" indent="-342900" fontAlgn="auto">
              <a:spcBef>
                <a:spcPts val="0"/>
              </a:spcBef>
              <a:spcAft>
                <a:spcPts val="0"/>
              </a:spcAft>
              <a:buFont typeface="+mj-lt"/>
              <a:buAutoNum type="arabicPeriod"/>
              <a:defRPr/>
            </a:pPr>
            <a:endParaRPr lang="es-ES" dirty="0">
              <a:latin typeface="+mn-lt"/>
              <a:cs typeface="+mn-cs"/>
            </a:endParaRPr>
          </a:p>
          <a:p>
            <a:pPr marL="342900" indent="-342900" fontAlgn="auto">
              <a:spcBef>
                <a:spcPts val="0"/>
              </a:spcBef>
              <a:spcAft>
                <a:spcPts val="0"/>
              </a:spcAft>
              <a:buFont typeface="+mj-lt"/>
              <a:buAutoNum type="arabicPeriod"/>
              <a:defRPr/>
            </a:pPr>
            <a:r>
              <a:rPr lang="es-ES" b="1" dirty="0">
                <a:latin typeface="+mn-lt"/>
                <a:cs typeface="+mn-cs"/>
              </a:rPr>
              <a:t>INNOVACION:</a:t>
            </a:r>
            <a:r>
              <a:rPr lang="es-ES" dirty="0">
                <a:latin typeface="+mn-lt"/>
                <a:cs typeface="+mn-cs"/>
              </a:rPr>
              <a:t> 	Situación actual de la innovación y desarrollo</a:t>
            </a:r>
          </a:p>
          <a:p>
            <a:pPr marL="342900" indent="-342900" fontAlgn="auto">
              <a:spcBef>
                <a:spcPts val="0"/>
              </a:spcBef>
              <a:spcAft>
                <a:spcPts val="0"/>
              </a:spcAft>
              <a:buFont typeface="+mj-lt"/>
              <a:buAutoNum type="arabicPeriod"/>
              <a:defRPr/>
            </a:pPr>
            <a:endParaRPr lang="es-ES" dirty="0">
              <a:latin typeface="+mn-lt"/>
              <a:cs typeface="+mn-cs"/>
            </a:endParaRPr>
          </a:p>
          <a:p>
            <a:pPr marL="342900" indent="-342900" fontAlgn="auto">
              <a:spcBef>
                <a:spcPts val="0"/>
              </a:spcBef>
              <a:spcAft>
                <a:spcPts val="0"/>
              </a:spcAft>
              <a:buFont typeface="+mj-lt"/>
              <a:buAutoNum type="arabicPeriod"/>
              <a:defRPr/>
            </a:pPr>
            <a:r>
              <a:rPr lang="es-ES" b="1" dirty="0">
                <a:latin typeface="+mn-lt"/>
                <a:cs typeface="+mn-cs"/>
              </a:rPr>
              <a:t>ENERGIA:</a:t>
            </a:r>
            <a:r>
              <a:rPr lang="es-ES" dirty="0">
                <a:latin typeface="+mn-lt"/>
                <a:cs typeface="+mn-cs"/>
              </a:rPr>
              <a:t>	Contexto energético global</a:t>
            </a:r>
          </a:p>
          <a:p>
            <a:pPr marL="342900" indent="-342900" fontAlgn="auto">
              <a:spcBef>
                <a:spcPts val="0"/>
              </a:spcBef>
              <a:spcAft>
                <a:spcPts val="0"/>
              </a:spcAft>
              <a:defRPr/>
            </a:pPr>
            <a:r>
              <a:rPr lang="es-ES" dirty="0">
                <a:latin typeface="+mn-lt"/>
                <a:cs typeface="+mn-cs"/>
              </a:rPr>
              <a:t>			Desarrollo eólico mundial</a:t>
            </a:r>
          </a:p>
          <a:p>
            <a:pPr marL="342900" indent="-342900" fontAlgn="auto">
              <a:spcBef>
                <a:spcPts val="0"/>
              </a:spcBef>
              <a:spcAft>
                <a:spcPts val="0"/>
              </a:spcAft>
              <a:defRPr/>
            </a:pPr>
            <a:r>
              <a:rPr lang="es-ES" dirty="0">
                <a:latin typeface="+mn-lt"/>
                <a:cs typeface="+mn-cs"/>
              </a:rPr>
              <a:t>			Potencial de energías renovables en el Istmo de Tehuantepec</a:t>
            </a:r>
          </a:p>
          <a:p>
            <a:pPr marL="342900" indent="-342900" fontAlgn="auto">
              <a:spcBef>
                <a:spcPts val="0"/>
              </a:spcBef>
              <a:spcAft>
                <a:spcPts val="0"/>
              </a:spcAft>
              <a:defRPr/>
            </a:pPr>
            <a:r>
              <a:rPr lang="es-ES" dirty="0">
                <a:latin typeface="+mn-lt"/>
                <a:cs typeface="+mn-cs"/>
              </a:rPr>
              <a:t>			Energía eólica</a:t>
            </a:r>
          </a:p>
          <a:p>
            <a:pPr marL="342900" indent="-342900" fontAlgn="auto">
              <a:spcBef>
                <a:spcPts val="0"/>
              </a:spcBef>
              <a:spcAft>
                <a:spcPts val="0"/>
              </a:spcAft>
              <a:defRPr/>
            </a:pPr>
            <a:r>
              <a:rPr lang="es-ES" dirty="0">
                <a:latin typeface="+mn-lt"/>
                <a:cs typeface="+mn-cs"/>
              </a:rPr>
              <a:t>			Biocombustibles</a:t>
            </a:r>
          </a:p>
          <a:p>
            <a:pPr marL="342900" indent="-342900" fontAlgn="auto">
              <a:spcBef>
                <a:spcPts val="0"/>
              </a:spcBef>
              <a:spcAft>
                <a:spcPts val="0"/>
              </a:spcAft>
              <a:defRPr/>
            </a:pPr>
            <a:r>
              <a:rPr lang="es-ES" dirty="0">
                <a:latin typeface="+mn-lt"/>
                <a:cs typeface="+mn-cs"/>
              </a:rPr>
              <a:t>			</a:t>
            </a:r>
            <a:r>
              <a:rPr lang="es-ES" dirty="0" err="1">
                <a:latin typeface="+mn-lt"/>
                <a:cs typeface="+mn-cs"/>
              </a:rPr>
              <a:t>Hidroenergía</a:t>
            </a:r>
            <a:endParaRPr lang="es-ES" dirty="0">
              <a:latin typeface="+mn-lt"/>
              <a:cs typeface="+mn-cs"/>
            </a:endParaRPr>
          </a:p>
          <a:p>
            <a:pPr marL="342900" indent="-342900" fontAlgn="auto">
              <a:spcBef>
                <a:spcPts val="0"/>
              </a:spcBef>
              <a:spcAft>
                <a:spcPts val="0"/>
              </a:spcAft>
              <a:defRPr/>
            </a:pPr>
            <a:r>
              <a:rPr lang="es-ES" dirty="0">
                <a:latin typeface="+mn-lt"/>
                <a:cs typeface="+mn-cs"/>
              </a:rPr>
              <a:t>			Hidrógeno</a:t>
            </a:r>
          </a:p>
          <a:p>
            <a:pPr marL="342900" indent="-342900" fontAlgn="auto">
              <a:spcBef>
                <a:spcPts val="0"/>
              </a:spcBef>
              <a:spcAft>
                <a:spcPts val="0"/>
              </a:spcAft>
              <a:defRPr/>
            </a:pPr>
            <a:r>
              <a:rPr lang="es-ES" dirty="0">
                <a:latin typeface="+mn-lt"/>
                <a:cs typeface="+mn-cs"/>
              </a:rPr>
              <a:t>			Solar</a:t>
            </a:r>
          </a:p>
          <a:p>
            <a:pPr fontAlgn="auto">
              <a:spcBef>
                <a:spcPts val="0"/>
              </a:spcBef>
              <a:spcAft>
                <a:spcPts val="0"/>
              </a:spcAft>
              <a:defRPr/>
            </a:pPr>
            <a:r>
              <a:rPr lang="es-ES" dirty="0">
                <a:latin typeface="+mn-lt"/>
                <a:cs typeface="+mn-cs"/>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
        <p:nvSpPr>
          <p:cNvPr id="9220" name="5 CuadroTexto"/>
          <p:cNvSpPr txBox="1">
            <a:spLocks noChangeArrowheads="1"/>
          </p:cNvSpPr>
          <p:nvPr/>
        </p:nvSpPr>
        <p:spPr bwMode="auto">
          <a:xfrm>
            <a:off x="500063" y="1571625"/>
            <a:ext cx="8215312" cy="4246563"/>
          </a:xfrm>
          <a:prstGeom prst="rect">
            <a:avLst/>
          </a:prstGeom>
          <a:noFill/>
          <a:ln w="9525">
            <a:noFill/>
            <a:miter lim="800000"/>
            <a:headEnd/>
            <a:tailEnd/>
          </a:ln>
        </p:spPr>
        <p:txBody>
          <a:bodyPr>
            <a:spAutoFit/>
          </a:bodyPr>
          <a:lstStyle/>
          <a:p>
            <a:pPr marL="342900" indent="-342900"/>
            <a:r>
              <a:rPr lang="es-ES" b="1">
                <a:latin typeface="Calibri" pitchFamily="34" charset="0"/>
              </a:rPr>
              <a:t>4.	INFRAESTRUCTURA:</a:t>
            </a:r>
          </a:p>
          <a:p>
            <a:pPr marL="342900" indent="-342900"/>
            <a:r>
              <a:rPr lang="es-ES">
                <a:latin typeface="Calibri" pitchFamily="34" charset="0"/>
              </a:rPr>
              <a:t>	Antecedentes</a:t>
            </a:r>
          </a:p>
          <a:p>
            <a:pPr marL="342900" indent="-342900"/>
            <a:r>
              <a:rPr lang="es-ES">
                <a:latin typeface="Calibri" pitchFamily="34" charset="0"/>
              </a:rPr>
              <a:t>	Las políticas gubernamentales y el desarrollo de la infraestructura</a:t>
            </a:r>
          </a:p>
          <a:p>
            <a:pPr marL="342900" indent="-342900"/>
            <a:r>
              <a:rPr lang="es-ES">
                <a:latin typeface="Calibri" pitchFamily="34" charset="0"/>
              </a:rPr>
              <a:t>	Características de la infraestructura existente</a:t>
            </a:r>
          </a:p>
          <a:p>
            <a:pPr marL="342900" indent="-342900"/>
            <a:r>
              <a:rPr lang="es-ES">
                <a:latin typeface="Calibri" pitchFamily="34" charset="0"/>
              </a:rPr>
              <a:t>	Comunicaciones y transportes</a:t>
            </a:r>
          </a:p>
          <a:p>
            <a:pPr marL="342900" indent="-342900"/>
            <a:r>
              <a:rPr lang="es-ES">
                <a:latin typeface="Calibri" pitchFamily="34" charset="0"/>
              </a:rPr>
              <a:t>	Infraestructura relacionada con PEMEX</a:t>
            </a:r>
          </a:p>
          <a:p>
            <a:pPr marL="342900" indent="-342900"/>
            <a:r>
              <a:rPr lang="es-ES">
                <a:latin typeface="Calibri" pitchFamily="34" charset="0"/>
              </a:rPr>
              <a:t>	Infraestructura para el desarrollo humano</a:t>
            </a:r>
          </a:p>
          <a:p>
            <a:pPr marL="342900" indent="-342900">
              <a:buFont typeface="Calibri" pitchFamily="34" charset="0"/>
              <a:buAutoNum type="arabicPeriod"/>
            </a:pPr>
            <a:endParaRPr lang="es-ES">
              <a:latin typeface="Calibri" pitchFamily="34" charset="0"/>
            </a:endParaRPr>
          </a:p>
          <a:p>
            <a:pPr marL="342900" indent="-342900"/>
            <a:r>
              <a:rPr lang="es-ES" b="1">
                <a:latin typeface="Calibri" pitchFamily="34" charset="0"/>
              </a:rPr>
              <a:t>5.	TURISMO:</a:t>
            </a:r>
          </a:p>
          <a:p>
            <a:pPr marL="342900" indent="-342900"/>
            <a:r>
              <a:rPr lang="es-ES">
                <a:latin typeface="Calibri" pitchFamily="34" charset="0"/>
              </a:rPr>
              <a:t>	Servicios turísticos en el Istmo de Tehuantepec</a:t>
            </a:r>
          </a:p>
          <a:p>
            <a:pPr marL="342900" indent="-342900"/>
            <a:r>
              <a:rPr lang="es-ES">
                <a:latin typeface="Calibri" pitchFamily="34" charset="0"/>
              </a:rPr>
              <a:t>	Infraestructura existente</a:t>
            </a:r>
          </a:p>
          <a:p>
            <a:pPr marL="342900" indent="-342900"/>
            <a:r>
              <a:rPr lang="es-ES">
                <a:latin typeface="Calibri" pitchFamily="34" charset="0"/>
              </a:rPr>
              <a:t>	Diversificación de servicios turísticos</a:t>
            </a:r>
          </a:p>
          <a:p>
            <a:pPr marL="342900" indent="-342900"/>
            <a:r>
              <a:rPr lang="es-ES">
                <a:latin typeface="Calibri" pitchFamily="34" charset="0"/>
              </a:rPr>
              <a:t>	Afluencia turística y derrama económica</a:t>
            </a:r>
          </a:p>
          <a:p>
            <a:pPr marL="342900" indent="-342900"/>
            <a:r>
              <a:rPr lang="es-ES">
                <a:latin typeface="Calibri" pitchFamily="34" charset="0"/>
              </a:rPr>
              <a:t>	El turismo y las políticas gubernamentales</a:t>
            </a:r>
          </a:p>
          <a:p>
            <a:pPr marL="342900" indent="-342900"/>
            <a:r>
              <a:rPr lang="es-ES">
                <a:latin typeface="Calibri" pitchFamily="34" charset="0"/>
              </a:rPr>
              <a:t>	Conclusiones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
        <p:nvSpPr>
          <p:cNvPr id="10244" name="5 CuadroTexto"/>
          <p:cNvSpPr txBox="1">
            <a:spLocks noChangeArrowheads="1"/>
          </p:cNvSpPr>
          <p:nvPr/>
        </p:nvSpPr>
        <p:spPr bwMode="auto">
          <a:xfrm>
            <a:off x="500063" y="2071688"/>
            <a:ext cx="8215312" cy="2862262"/>
          </a:xfrm>
          <a:prstGeom prst="rect">
            <a:avLst/>
          </a:prstGeom>
          <a:noFill/>
          <a:ln w="9525">
            <a:noFill/>
            <a:miter lim="800000"/>
            <a:headEnd/>
            <a:tailEnd/>
          </a:ln>
        </p:spPr>
        <p:txBody>
          <a:bodyPr>
            <a:spAutoFit/>
          </a:bodyPr>
          <a:lstStyle/>
          <a:p>
            <a:r>
              <a:rPr lang="es-ES">
                <a:latin typeface="Calibri" pitchFamily="34" charset="0"/>
              </a:rPr>
              <a:t>La metodología usada en los estudios mencionados corresponde a las recomendaciones hechas por los distintos organismos internacionales desglosadas en:</a:t>
            </a:r>
          </a:p>
          <a:p>
            <a:endParaRPr lang="es-ES">
              <a:latin typeface="Calibri" pitchFamily="34" charset="0"/>
            </a:endParaRPr>
          </a:p>
          <a:p>
            <a:pPr>
              <a:buFont typeface="Arial" charset="0"/>
              <a:buChar char="•"/>
            </a:pPr>
            <a:r>
              <a:rPr lang="es-ES">
                <a:latin typeface="Calibri" pitchFamily="34" charset="0"/>
              </a:rPr>
              <a:t> Indicadores de los Objetivos de Desarrollo del Milenio (ONU 2008)</a:t>
            </a:r>
          </a:p>
          <a:p>
            <a:pPr>
              <a:buFont typeface="Arial" charset="0"/>
              <a:buChar char="•"/>
            </a:pPr>
            <a:r>
              <a:rPr lang="es-ES">
                <a:latin typeface="Calibri" pitchFamily="34" charset="0"/>
              </a:rPr>
              <a:t> Conceptos y Definiciones para la  Colección de Datos sobre Sistemas Educativos (OECD 2006)</a:t>
            </a:r>
          </a:p>
          <a:p>
            <a:pPr>
              <a:buFont typeface="Arial" charset="0"/>
              <a:buChar char="•"/>
            </a:pPr>
            <a:r>
              <a:rPr lang="es-ES">
                <a:latin typeface="Calibri" pitchFamily="34" charset="0"/>
              </a:rPr>
              <a:t> El Manual de Oslo y de Frascati (OECD 2005 y 2002).</a:t>
            </a:r>
          </a:p>
          <a:p>
            <a:pPr>
              <a:buFont typeface="Arial" charset="0"/>
              <a:buChar char="•"/>
            </a:pPr>
            <a:r>
              <a:rPr lang="es-ES">
                <a:latin typeface="Calibri" pitchFamily="34" charset="0"/>
              </a:rPr>
              <a:t> Procedimiento para la Desagregación de Indicadores Sociales (CEPAL DYPE 2005)</a:t>
            </a:r>
          </a:p>
          <a:p>
            <a:pPr>
              <a:buFont typeface="Arial" charset="0"/>
              <a:buChar char="•"/>
            </a:pPr>
            <a:r>
              <a:rPr lang="es-ES">
                <a:latin typeface="Calibri" pitchFamily="34" charset="0"/>
              </a:rPr>
              <a:t> Elementos Metodológicos para la Selección de Indicadores en la Región Latinoamericana (CEPAL-CELADE-2002)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5929313" y="357188"/>
            <a:ext cx="2571750" cy="1249362"/>
          </a:xfrm>
          <a:prstGeom prst="rect">
            <a:avLst/>
          </a:prstGeom>
          <a:noFill/>
          <a:ln w="9525">
            <a:noFill/>
            <a:miter lim="800000"/>
            <a:headEnd/>
            <a:tailEnd/>
          </a:ln>
        </p:spPr>
      </p:pic>
      <p:sp>
        <p:nvSpPr>
          <p:cNvPr id="7" name="6 CuadroTexto"/>
          <p:cNvSpPr txBox="1"/>
          <p:nvPr/>
        </p:nvSpPr>
        <p:spPr>
          <a:xfrm>
            <a:off x="500063" y="1928813"/>
            <a:ext cx="4143375" cy="3970318"/>
          </a:xfrm>
          <a:prstGeom prst="rect">
            <a:avLst/>
          </a:prstGeom>
          <a:noFill/>
        </p:spPr>
        <p:txBody>
          <a:bodyPr wrap="square">
            <a:spAutoFit/>
          </a:bodyPr>
          <a:lstStyle/>
          <a:p>
            <a:pPr fontAlgn="auto">
              <a:spcBef>
                <a:spcPts val="0"/>
              </a:spcBef>
              <a:spcAft>
                <a:spcPts val="0"/>
              </a:spcAft>
              <a:defRPr/>
            </a:pPr>
            <a:r>
              <a:rPr lang="es-ES" dirty="0">
                <a:latin typeface="+mn-lt"/>
                <a:cs typeface="+mn-cs"/>
              </a:rPr>
              <a:t>Los resultados de la investigación son:</a:t>
            </a:r>
          </a:p>
          <a:p>
            <a:pPr fontAlgn="auto">
              <a:spcBef>
                <a:spcPts val="0"/>
              </a:spcBef>
              <a:spcAft>
                <a:spcPts val="0"/>
              </a:spcAft>
              <a:defRPr/>
            </a:pPr>
            <a:endParaRPr lang="es-ES" dirty="0">
              <a:latin typeface="+mn-lt"/>
              <a:cs typeface="+mn-cs"/>
            </a:endParaRPr>
          </a:p>
          <a:p>
            <a:pPr marL="342900" indent="-342900" fontAlgn="auto">
              <a:spcBef>
                <a:spcPts val="0"/>
              </a:spcBef>
              <a:spcAft>
                <a:spcPts val="0"/>
              </a:spcAft>
              <a:buFont typeface="+mj-lt"/>
              <a:buAutoNum type="arabicPeriod"/>
              <a:defRPr/>
            </a:pPr>
            <a:r>
              <a:rPr lang="es-ES" dirty="0">
                <a:latin typeface="+mn-lt"/>
                <a:cs typeface="+mn-cs"/>
              </a:rPr>
              <a:t>Una estrategia denominada “Programa para el Desarrollo Sustentable del Istmo de Tehuantepec”.</a:t>
            </a:r>
          </a:p>
          <a:p>
            <a:pPr marL="342900" indent="-342900" fontAlgn="auto">
              <a:spcBef>
                <a:spcPts val="0"/>
              </a:spcBef>
              <a:spcAft>
                <a:spcPts val="0"/>
              </a:spcAft>
              <a:buFont typeface="+mj-lt"/>
              <a:buAutoNum type="arabicPeriod"/>
              <a:defRPr/>
            </a:pPr>
            <a:r>
              <a:rPr lang="es-ES" dirty="0">
                <a:latin typeface="+mn-lt"/>
                <a:cs typeface="+mn-cs"/>
              </a:rPr>
              <a:t>Un proyecto denominado “Gestión Tecnológica, Académica y Empresarial en el Ámbito de la Industria Eólica en el Istmo de Tehuantepec” que constituye la propuesta de ejecución de la primera etapa de la estrategia en el ámbito de la educación, la innovación y el desarrollo de tecnología.</a:t>
            </a:r>
          </a:p>
        </p:txBody>
      </p:sp>
      <p:pic>
        <p:nvPicPr>
          <p:cNvPr id="11272" name="Picture 8" descr="http://www.camina-conmigo.com/wp-content/uploads/2009/10/energ%C3%ADa-e%C3%B3lica.jpg"/>
          <p:cNvPicPr>
            <a:picLocks noChangeAspect="1" noChangeArrowheads="1"/>
          </p:cNvPicPr>
          <p:nvPr/>
        </p:nvPicPr>
        <p:blipFill>
          <a:blip r:embed="rId3" cstate="print"/>
          <a:srcRect/>
          <a:stretch>
            <a:fillRect/>
          </a:stretch>
        </p:blipFill>
        <p:spPr bwMode="auto">
          <a:xfrm>
            <a:off x="5643570" y="1714488"/>
            <a:ext cx="3090861" cy="4373524"/>
          </a:xfrm>
          <a:prstGeom prst="rect">
            <a:avLst/>
          </a:prstGeom>
          <a:noFill/>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525</TotalTime>
  <Words>1469</Words>
  <Application>Microsoft Office PowerPoint</Application>
  <PresentationFormat>Presentación en pantalla (4:3)</PresentationFormat>
  <Paragraphs>171</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Carlos</dc:creator>
  <cp:lastModifiedBy>Carlos</cp:lastModifiedBy>
  <cp:revision>71</cp:revision>
  <dcterms:created xsi:type="dcterms:W3CDTF">2010-05-05T16:41:21Z</dcterms:created>
  <dcterms:modified xsi:type="dcterms:W3CDTF">2010-05-10T16:04:54Z</dcterms:modified>
</cp:coreProperties>
</file>